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9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75" r:id="rId14"/>
    <p:sldId id="266" r:id="rId15"/>
    <p:sldId id="268" r:id="rId16"/>
    <p:sldId id="292" r:id="rId17"/>
    <p:sldId id="293" r:id="rId18"/>
    <p:sldId id="291" r:id="rId19"/>
    <p:sldId id="269" r:id="rId20"/>
    <p:sldId id="270" r:id="rId21"/>
    <p:sldId id="271" r:id="rId22"/>
    <p:sldId id="272" r:id="rId23"/>
    <p:sldId id="273" r:id="rId24"/>
    <p:sldId id="274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2"/>
    <p:restoredTop sz="92959"/>
  </p:normalViewPr>
  <p:slideViewPr>
    <p:cSldViewPr snapToObjects="1">
      <p:cViewPr>
        <p:scale>
          <a:sx n="107" d="100"/>
          <a:sy n="107" d="100"/>
        </p:scale>
        <p:origin x="1408" y="-5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9E8CE72-B842-C141-A937-DBEEF4C0486E}" type="datetime1">
              <a:rPr lang="en-US"/>
              <a:pPr>
                <a:defRPr/>
              </a:pPr>
              <a:t>3/18/18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EF53539-C1A7-174E-A9FA-750A1E7695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490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05DA880-6D93-E74C-A10A-A9C56F72D0B5}" type="datetime1">
              <a:rPr lang="en-US"/>
              <a:pPr>
                <a:defRPr/>
              </a:pPr>
              <a:t>3/18/18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noProof="0" smtClean="0"/>
              <a:t>Click to edit Master text styles</a:t>
            </a:r>
          </a:p>
          <a:p>
            <a:pPr lvl="1"/>
            <a:r>
              <a:rPr lang="en-CA" noProof="0" smtClean="0"/>
              <a:t>Second level</a:t>
            </a:r>
          </a:p>
          <a:p>
            <a:pPr lvl="2"/>
            <a:r>
              <a:rPr lang="en-CA" noProof="0" smtClean="0"/>
              <a:t>Third level</a:t>
            </a:r>
          </a:p>
          <a:p>
            <a:pPr lvl="3"/>
            <a:r>
              <a:rPr lang="en-CA" noProof="0" smtClean="0"/>
              <a:t>Fourth level</a:t>
            </a:r>
          </a:p>
          <a:p>
            <a:pPr lvl="4"/>
            <a:r>
              <a:rPr lang="en-CA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AEDD57-D953-7D4E-BE59-486286DC23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36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EDD57-D953-7D4E-BE59-486286DC23A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5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 in 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1872,</a:t>
            </a:r>
            <a:r>
              <a:rPr lang="fi-FI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Leland</a:t>
            </a:r>
            <a:r>
              <a:rPr lang="fi-FI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Stanford made a </a:t>
            </a:r>
            <a:r>
              <a:rPr lang="fi-FI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bet</a:t>
            </a:r>
            <a:r>
              <a:rPr lang="fi-FI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that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for a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moment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,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all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four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of a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racehorse's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hooves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are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off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the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ground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simultaneously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, and he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hired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Muybridge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to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take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the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pictures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to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prove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him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right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.</a:t>
            </a:r>
          </a:p>
          <a:p>
            <a:endParaRPr lang="fi-FI" sz="1200" b="0" i="0" kern="1200" dirty="0" smtClean="0">
              <a:solidFill>
                <a:schemeClr val="tx1"/>
              </a:solidFill>
              <a:effectLst/>
              <a:latin typeface="+mn-lt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 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Muybridge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set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up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a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row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of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cameras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with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tripwires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,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each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of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which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would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trigger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a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picture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for a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split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second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as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the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horse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ran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by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.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The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results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settled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the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debate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once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and for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all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: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all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four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hooves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do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leave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the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ground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at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once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, as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the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top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middle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image in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this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sequence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demonstrates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.</a:t>
            </a:r>
          </a:p>
          <a:p>
            <a:endParaRPr lang="fi-FI" sz="1200" b="0" i="0" kern="1200" dirty="0" smtClean="0">
              <a:solidFill>
                <a:schemeClr val="tx1"/>
              </a:solidFill>
              <a:effectLst/>
              <a:latin typeface="+mn-lt"/>
              <a:ea typeface="ＭＳ Ｐゴシック" pitchFamily="-107" charset="-128"/>
              <a:cs typeface="ＭＳ Ｐゴシック" pitchFamily="-107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EDD57-D953-7D4E-BE59-486286DC23A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73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k_i</a:t>
            </a:r>
            <a:r>
              <a:rPr lang="en-US" dirty="0" smtClean="0"/>
              <a:t>: flexibility, pliability, or willingness to be slowed down. If</a:t>
            </a:r>
            <a:r>
              <a:rPr lang="en-US" baseline="0" dirty="0" smtClean="0"/>
              <a:t> a task has a high a small </a:t>
            </a:r>
            <a:r>
              <a:rPr lang="en-US" baseline="0" dirty="0" err="1" smtClean="0"/>
              <a:t>k_i</a:t>
            </a:r>
            <a:r>
              <a:rPr lang="en-US" baseline="0" dirty="0" smtClean="0"/>
              <a:t>, it might be like “sure, I can have my period increased, but only if reluctantly so; if you </a:t>
            </a:r>
            <a:r>
              <a:rPr lang="en-US" i="1" baseline="0" dirty="0" smtClean="0"/>
              <a:t>really need to </a:t>
            </a:r>
            <a:r>
              <a:rPr lang="en-US" i="0" baseline="0" dirty="0" smtClean="0"/>
              <a:t>(i.e., there is a severe overload situation).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EDD57-D953-7D4E-BE59-486286DC23A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3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 the new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i</a:t>
            </a:r>
            <a:r>
              <a:rPr lang="en-US" dirty="0" err="1" smtClean="0"/>
              <a:t>s</a:t>
            </a:r>
            <a:r>
              <a:rPr lang="en-US" baseline="0" dirty="0" smtClean="0"/>
              <a:t>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EDD57-D953-7D4E-BE59-486286DC23A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71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 the new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i</a:t>
            </a:r>
            <a:r>
              <a:rPr lang="en-US" dirty="0" err="1" smtClean="0"/>
              <a:t>s</a:t>
            </a:r>
            <a:r>
              <a:rPr lang="en-US" baseline="0" dirty="0" smtClean="0"/>
              <a:t>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EDD57-D953-7D4E-BE59-486286DC23A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1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Avenir Book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CA" dirty="0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56806784-3EA0-064A-AD7B-C7F2957A4C34}" type="datetime1">
              <a:rPr lang="en-CA" smtClean="0"/>
              <a:t>2018-03-18</a:t>
            </a:fld>
            <a:endParaRPr lang="en-US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UBC | CPEN 432 | Real-Time Systems</a:t>
            </a:r>
            <a:endParaRPr lang="en-US"/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132380-3D01-E44A-AC46-B1DEEDC75A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53914-3D67-3345-96AE-F728EF875662}" type="datetime1">
              <a:rPr lang="en-CA" smtClean="0"/>
              <a:t>2018-03-18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UBC | CPEN 432 | Real-Time Systems</a:t>
            </a: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B2345-FADF-3D42-AF94-DCEC580B64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3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  <a:ea typeface="+mn-ea"/>
              <a:cs typeface="+mn-cs"/>
            </a:endParaRPr>
          </a:p>
        </p:txBody>
      </p:sp>
      <p:sp>
        <p:nvSpPr>
          <p:cNvPr id="5" name="Isosceles Triangle 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</a:endParaRPr>
          </a:p>
        </p:txBody>
      </p:sp>
      <p:sp>
        <p:nvSpPr>
          <p:cNvPr id="6" name="Straight Connector 5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E68A0-18EC-4B49-8BE7-D3CD2694AD38}" type="datetime1">
              <a:rPr lang="en-CA" smtClean="0"/>
              <a:t>2018-03-18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UBC | CPEN 432 | Real-Time Systems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E30A2-B7E8-394B-98A2-51F51E44C6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641C5-3F85-B147-A51B-45114301D7A1}" type="datetime1">
              <a:rPr lang="en-CA" smtClean="0"/>
              <a:t>2018-03-18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UBC | </a:t>
            </a:r>
            <a:r>
              <a:rPr lang="en-US" dirty="0" smtClean="0"/>
              <a:t>CPEN 432 </a:t>
            </a:r>
            <a:r>
              <a:rPr lang="en-US" dirty="0"/>
              <a:t>| Real-Time Systems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23B00-9D81-734F-B4B6-BAD1C2EA09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9C51BA-86FA-604C-A90A-49086ABC7546}" type="datetime1">
              <a:rPr lang="en-CA" smtClean="0"/>
              <a:t>2018-03-18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UBC | CPEN 432 | Real-Time Systems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2C4BD4-F93D-2C40-B614-1359E8049D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7FBE3-CB27-5F44-982F-6AA4C00234CF}" type="datetime1">
              <a:rPr lang="en-CA" smtClean="0"/>
              <a:t>2018-03-18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UBC | CPEN 432 | Real-Time Systems</a:t>
            </a: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D9A89D-7691-8447-B262-8EF8DCBEC1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33ECC-1D06-BE41-A3BC-FA39BAB55C7A}" type="datetime1">
              <a:rPr lang="en-CA" smtClean="0"/>
              <a:t>2018-03-18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UBC | CPEN 432 | Real-Time Systems</a:t>
            </a: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3CF236-70B8-354F-89F9-FBEACA6F41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EF054-1094-D74E-9E06-40CC14B3639F}" type="datetime1">
              <a:rPr lang="en-CA" smtClean="0"/>
              <a:t>2018-03-18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UBC | CPEN 432 | Real-Time Systems</a:t>
            </a: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B290F1-545A-5B40-A016-E6201E7EE8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  <a:ea typeface="+mn-ea"/>
              <a:cs typeface="+mn-cs"/>
            </a:endParaRPr>
          </a:p>
        </p:txBody>
      </p:sp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</a:endParaRP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2B9D8-445F-D542-8AC5-02CF712F3E74}" type="datetime1">
              <a:rPr lang="en-CA" smtClean="0"/>
              <a:t>2018-03-18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UBC | CPEN 432 | Real-Time Systems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966CC-ECC8-2A4E-830A-5AE738A71A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  <a:ea typeface="+mn-ea"/>
              <a:cs typeface="+mn-cs"/>
            </a:endParaRPr>
          </a:p>
        </p:txBody>
      </p:sp>
      <p:sp>
        <p:nvSpPr>
          <p:cNvPr id="6" name="Straight Connector 5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  <a:ea typeface="+mn-ea"/>
              <a:cs typeface="+mn-cs"/>
            </a:endParaRPr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Avenir Book"/>
                <a:ea typeface="+mn-ea"/>
                <a:cs typeface="+mn-cs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4A172-3021-9A4B-BD35-C7A9466C4433}" type="datetime1">
              <a:rPr lang="en-CA" smtClean="0"/>
              <a:t>2018-03-18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UBC | CPEN 432 | Real-Time Systems</a:t>
            </a: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B135D5-7013-0E40-A758-5FEE394703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  <a:ea typeface="+mn-ea"/>
              <a:cs typeface="+mn-cs"/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CA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8F2CC-F579-6B4E-9827-D3EACE8026F8}" type="datetime1">
              <a:rPr lang="en-CA" smtClean="0"/>
              <a:t>2018-03-18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UBC | CPEN 432 | Real-Time Systems</a:t>
            </a: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F80309-5BF5-9D4D-A16D-3658959AC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Avenir Book"/>
                <a:ea typeface="+mn-ea"/>
                <a:cs typeface="+mn-cs"/>
              </a:defRPr>
            </a:lvl1pPr>
          </a:lstStyle>
          <a:p>
            <a:pPr>
              <a:defRPr/>
            </a:pPr>
            <a:fld id="{E5877994-B785-8141-90A8-C3FA967564B4}" type="datetime1">
              <a:rPr lang="en-CA" smtClean="0"/>
              <a:t>2018-03-18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tx2"/>
                </a:solidFill>
                <a:latin typeface="Avenir Book"/>
                <a:ea typeface="ＭＳ Ｐゴシック" pitchFamily="-107" charset="-128"/>
                <a:cs typeface="ＭＳ Ｐゴシック" pitchFamily="-107" charset="-128"/>
              </a:defRPr>
            </a:lvl1pPr>
          </a:lstStyle>
          <a:p>
            <a:pPr>
              <a:defRPr/>
            </a:pPr>
            <a:r>
              <a:rPr lang="en-US" smtClean="0"/>
              <a:t>UBC | CPEN 432 | Real-Time Systems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Avenir Book"/>
                <a:ea typeface="+mn-ea"/>
                <a:cs typeface="+mn-cs"/>
              </a:defRPr>
            </a:lvl1pPr>
          </a:lstStyle>
          <a:p>
            <a:pPr>
              <a:defRPr/>
            </a:pPr>
            <a:fld id="{EADBF792-51C5-E94B-839E-60EC68EB3E5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  <a:ea typeface="+mn-ea"/>
              <a:cs typeface="+mn-cs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  <a:ea typeface="+mn-ea"/>
              <a:cs typeface="+mn-cs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97" r:id="rId2"/>
    <p:sldLayoutId id="2147483702" r:id="rId3"/>
    <p:sldLayoutId id="2147483698" r:id="rId4"/>
    <p:sldLayoutId id="2147483699" r:id="rId5"/>
    <p:sldLayoutId id="2147483703" r:id="rId6"/>
    <p:sldLayoutId id="2147483704" r:id="rId7"/>
    <p:sldLayoutId id="2147483705" r:id="rId8"/>
    <p:sldLayoutId id="2147483706" r:id="rId9"/>
    <p:sldLayoutId id="2147483700" r:id="rId10"/>
    <p:sldLayoutId id="2147483707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Avenir Book"/>
          <a:ea typeface="ＭＳ Ｐゴシック" pitchFamily="-107" charset="-128"/>
          <a:cs typeface="ＭＳ Ｐゴシック" pitchFamily="-107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Rounded MT Bold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Rounded MT Bold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Rounded MT Bold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Rounded MT Bold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Rounded MT Bold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Rounded MT Bold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Rounded MT Bold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Rounded MT Bold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charset="2"/>
        <a:buChar char=""/>
        <a:defRPr sz="2600" kern="1200">
          <a:solidFill>
            <a:schemeClr val="tx1"/>
          </a:solidFill>
          <a:latin typeface="Avenir Book"/>
          <a:ea typeface="ＭＳ Ｐゴシック" pitchFamily="-107" charset="-128"/>
          <a:cs typeface="ＭＳ Ｐゴシック" pitchFamily="-107" charset="-128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charset="2"/>
        <a:buChar char=""/>
        <a:defRPr sz="2300" kern="1200">
          <a:solidFill>
            <a:schemeClr val="tx2"/>
          </a:solidFill>
          <a:latin typeface="Avenir Book"/>
          <a:ea typeface="ＭＳ Ｐゴシック" pitchFamily="-107" charset="-128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charset="2"/>
        <a:buChar char=""/>
        <a:defRPr sz="2000" kern="1200">
          <a:solidFill>
            <a:schemeClr val="tx1"/>
          </a:solidFill>
          <a:latin typeface="Avenir Book"/>
          <a:ea typeface="ＭＳ Ｐゴシック" pitchFamily="-107" charset="-128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charset="2"/>
        <a:buChar char=""/>
        <a:defRPr sz="2000" kern="1200">
          <a:solidFill>
            <a:schemeClr val="tx1"/>
          </a:solidFill>
          <a:latin typeface="Avenir Book"/>
          <a:ea typeface="ＭＳ Ｐゴシック" pitchFamily="-107" charset="-128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"/>
        <a:defRPr sz="1600" kern="1200">
          <a:solidFill>
            <a:schemeClr val="tx1"/>
          </a:solidFill>
          <a:latin typeface="Avenir Book"/>
          <a:ea typeface="ＭＳ Ｐゴシック" pitchFamily="-107" charset="-128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emf"/><Relationship Id="rId12" Type="http://schemas.openxmlformats.org/officeDocument/2006/relationships/image" Target="../media/image26.emf"/><Relationship Id="rId13" Type="http://schemas.openxmlformats.org/officeDocument/2006/relationships/image" Target="../media/image27.emf"/><Relationship Id="rId14" Type="http://schemas.openxmlformats.org/officeDocument/2006/relationships/image" Target="../media/image28.emf"/><Relationship Id="rId15" Type="http://schemas.openxmlformats.org/officeDocument/2006/relationships/image" Target="../media/image29.emf"/><Relationship Id="rId16" Type="http://schemas.openxmlformats.org/officeDocument/2006/relationships/image" Target="../media/image30.emf"/><Relationship Id="rId17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0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Soft Real-Time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CPEN 432 – Real-Time Systems Design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Period adjustment (rate adaptation): </a:t>
            </a:r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Compression</a:t>
            </a:r>
          </a:p>
        </p:txBody>
      </p:sp>
      <p:sp>
        <p:nvSpPr>
          <p:cNvPr id="23555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05E3DF-F21E-C144-A550-2CB5D461164B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557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908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At time instant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t, suppose we have an overload condition so that the system utilization is &gt; </a:t>
            </a:r>
            <a:r>
              <a:rPr lang="en-US" i="1" dirty="0" err="1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i="1" baseline="-25000" dirty="0" err="1" smtClean="0">
                <a:latin typeface="Calibri" charset="0"/>
                <a:ea typeface="Calibri" charset="0"/>
                <a:cs typeface="Calibri" charset="0"/>
              </a:rPr>
              <a:t>b</a:t>
            </a:r>
            <a:endParaRPr lang="en-US" i="1" baseline="-25000" dirty="0" smtClean="0">
              <a:latin typeface="Calibri" charset="0"/>
              <a:ea typeface="Calibri" charset="0"/>
              <a:cs typeface="Calibri" charset="0"/>
            </a:endParaRPr>
          </a:p>
          <a:p>
            <a:pPr lvl="1"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Need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compress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task utilizations (increase periods) to bring system utilization down to </a:t>
            </a:r>
            <a:r>
              <a:rPr lang="en-US" i="1" dirty="0" err="1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i="1" baseline="-25000" dirty="0" err="1" smtClean="0">
                <a:latin typeface="Calibri" charset="0"/>
                <a:ea typeface="Calibri" charset="0"/>
                <a:cs typeface="Calibri" charset="0"/>
              </a:rPr>
              <a:t>b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At time instant t, let us suppose that task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baseline="-25000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is operating with period P</a:t>
            </a:r>
            <a:r>
              <a:rPr lang="en-US" baseline="-25000" dirty="0" smtClean="0">
                <a:latin typeface="Calibri" charset="0"/>
                <a:ea typeface="Calibri" charset="0"/>
                <a:cs typeface="Calibri" charset="0"/>
              </a:rPr>
              <a:t>i</a:t>
            </a:r>
          </a:p>
          <a:p>
            <a:pPr lvl="1"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Some of the tasks could be operating at the highest possible period P</a:t>
            </a:r>
            <a:r>
              <a:rPr lang="en-US" baseline="-25000" dirty="0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baseline="-25000" dirty="0" err="1" smtClean="0">
                <a:latin typeface="Calibri" charset="0"/>
                <a:ea typeface="Calibri" charset="0"/>
                <a:cs typeface="Calibri" charset="0"/>
              </a:rPr>
              <a:t>i,max</a:t>
            </a:r>
            <a:r>
              <a:rPr lang="en-US" baseline="-25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(slowest possible rate)</a:t>
            </a:r>
          </a:p>
          <a:p>
            <a:pPr lvl="1"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We cannot increase the periods of these tasks</a:t>
            </a:r>
          </a:p>
          <a:p>
            <a:pPr lvl="1"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Denote this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set of tasks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by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pic>
        <p:nvPicPr>
          <p:cNvPr id="23558" name="Picture 5" descr="latex-image-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16216" y="4821698"/>
            <a:ext cx="2384331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6400800" y="4653136"/>
            <a:ext cx="2635696" cy="967408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98575" y="5668045"/>
            <a:ext cx="6705600" cy="585788"/>
          </a:xfrm>
          <a:prstGeom prst="rect">
            <a:avLst/>
          </a:prstGeom>
          <a:solidFill>
            <a:schemeClr val="accent3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If the utilization bound is </a:t>
            </a:r>
            <a:r>
              <a:rPr lang="en-US" sz="1600" i="1" dirty="0" err="1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1600" i="1" baseline="-25000" dirty="0" err="1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, then the remaining tasks – those not in </a:t>
            </a:r>
            <a:r>
              <a:rPr lang="en-US" sz="1600" i="1" dirty="0"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– cannot have a combined utilization greater than </a:t>
            </a:r>
            <a:r>
              <a:rPr lang="en-US" sz="1600" i="1" dirty="0" err="1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1600" i="1" baseline="-25000" dirty="0" err="1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1600" i="1" dirty="0">
                <a:latin typeface="Calibri" charset="0"/>
                <a:ea typeface="Calibri" charset="0"/>
                <a:cs typeface="Calibri" charset="0"/>
              </a:rPr>
              <a:t>-U</a:t>
            </a:r>
            <a:r>
              <a:rPr lang="en-US" sz="1600" i="1" baseline="-25000" dirty="0"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Period adjustment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(rate adaptation): 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ompression</a:t>
            </a:r>
          </a:p>
        </p:txBody>
      </p:sp>
      <p:sp>
        <p:nvSpPr>
          <p:cNvPr id="24579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5C365E-D09E-FB41-8C1E-91F006B6680A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953000" cy="4876800"/>
          </a:xfrm>
        </p:spPr>
        <p:txBody>
          <a:bodyPr>
            <a:normAutofit fontScale="92500" lnSpcReduction="200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Let the set of tasks with variable/adjustable periods be </a:t>
            </a:r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smtClean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is the combined nominal utilization of tasks in set </a:t>
            </a:r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If </a:t>
            </a:r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smtClean="0">
                <a:latin typeface="Calibri" charset="0"/>
                <a:ea typeface="Calibri" charset="0"/>
                <a:cs typeface="Calibri" charset="0"/>
              </a:rPr>
              <a:t>0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+</a:t>
            </a:r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smtClean="0"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=</a:t>
            </a:r>
            <a:r>
              <a:rPr lang="en-US" sz="2000" i="1" dirty="0" err="1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err="1" smtClean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, we set the periods of all tasks in </a:t>
            </a:r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to their nominal periods.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If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>
                <a:latin typeface="Calibri" charset="0"/>
                <a:ea typeface="Calibri" charset="0"/>
                <a:cs typeface="Calibri" charset="0"/>
              </a:rPr>
              <a:t>0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+</a:t>
            </a:r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smtClean="0">
                <a:latin typeface="Calibri" charset="0"/>
                <a:ea typeface="Calibri" charset="0"/>
                <a:cs typeface="Calibri" charset="0"/>
              </a:rPr>
              <a:t>M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&gt;</a:t>
            </a:r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i="1" dirty="0" err="1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err="1" smtClean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we need to reduce the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QoS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for some tasks in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V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below their nominal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rate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If </a:t>
            </a:r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smtClean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+ </a:t>
            </a:r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smtClean="0">
                <a:latin typeface="Calibri" charset="0"/>
                <a:ea typeface="Calibri" charset="0"/>
                <a:cs typeface="Calibri" charset="0"/>
              </a:rPr>
              <a:t>M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&lt; </a:t>
            </a:r>
            <a:r>
              <a:rPr lang="en-US" sz="2000" i="1" dirty="0" err="1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err="1" smtClean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, we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set the periods of all tasks in </a:t>
            </a:r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V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to their nominal period</a:t>
            </a:r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and then we use the excess </a:t>
            </a:r>
            <a:r>
              <a:rPr lang="en-US" sz="2000" i="1" dirty="0" err="1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err="1" smtClean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-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smtClean="0">
                <a:latin typeface="Calibri" charset="0"/>
                <a:ea typeface="Calibri" charset="0"/>
                <a:cs typeface="Calibri" charset="0"/>
              </a:rPr>
              <a:t>M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-</a:t>
            </a:r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smtClean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)</a:t>
            </a:r>
            <a:r>
              <a:rPr lang="en-US" sz="2000" i="1" baseline="-25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to improve the 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QoS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for some tasks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715000" y="1981200"/>
            <a:ext cx="2743200" cy="1066800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585" name="TextBox 7"/>
          <p:cNvSpPr txBox="1">
            <a:spLocks noChangeArrowheads="1"/>
          </p:cNvSpPr>
          <p:nvPr/>
        </p:nvSpPr>
        <p:spPr bwMode="auto">
          <a:xfrm>
            <a:off x="5410200" y="1219200"/>
            <a:ext cx="33528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If the utilization bound is </a:t>
            </a:r>
            <a:r>
              <a:rPr lang="en-US" sz="1100" i="1" dirty="0" err="1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1100" i="1" baseline="-25000" dirty="0" err="1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, then the remaining tasks – those not in </a:t>
            </a:r>
            <a:r>
              <a:rPr lang="en-US" sz="1100" i="1" dirty="0"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– cannot have a combined utilization greater than </a:t>
            </a:r>
            <a:r>
              <a:rPr lang="en-US" sz="1100" i="1" dirty="0" err="1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1100" i="1" baseline="-25000" dirty="0" err="1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1100" i="1" dirty="0">
                <a:latin typeface="Calibri" charset="0"/>
                <a:ea typeface="Calibri" charset="0"/>
                <a:cs typeface="Calibri" charset="0"/>
              </a:rPr>
              <a:t>-U</a:t>
            </a:r>
            <a:r>
              <a:rPr lang="en-US" sz="1100" i="1" baseline="-25000" dirty="0"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sz="1100" i="1" dirty="0">
                <a:latin typeface="Calibri" charset="0"/>
                <a:ea typeface="Calibri" charset="0"/>
                <a:cs typeface="Calibri" charset="0"/>
              </a:rPr>
              <a:t>.</a:t>
            </a:r>
          </a:p>
        </p:txBody>
      </p:sp>
      <p:pic>
        <p:nvPicPr>
          <p:cNvPr id="24586" name="Picture 8" descr="latex-image-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2120900"/>
            <a:ext cx="19812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7483019" y="3405981"/>
            <a:ext cx="1553477" cy="2592388"/>
            <a:chOff x="7058530" y="3405981"/>
            <a:chExt cx="1553477" cy="2592388"/>
          </a:xfrm>
        </p:grpSpPr>
        <p:sp>
          <p:nvSpPr>
            <p:cNvPr id="11" name="Rectangle 10"/>
            <p:cNvSpPr/>
            <p:nvPr/>
          </p:nvSpPr>
          <p:spPr bwMode="auto">
            <a:xfrm>
              <a:off x="7058530" y="3405981"/>
              <a:ext cx="990415" cy="2591594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58530" y="4930448"/>
              <a:ext cx="990415" cy="10671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058530" y="3863321"/>
              <a:ext cx="990415" cy="1067127"/>
            </a:xfrm>
            <a:prstGeom prst="rect">
              <a:avLst/>
            </a:prstGeom>
            <a:solidFill>
              <a:schemeClr val="accent4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rot="5400000">
              <a:off x="6907238" y="4702175"/>
              <a:ext cx="2590800" cy="1588"/>
            </a:xfrm>
            <a:prstGeom prst="straightConnector1">
              <a:avLst/>
            </a:prstGeom>
            <a:ln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598" name="TextBox 15"/>
            <p:cNvSpPr txBox="1">
              <a:spLocks noChangeArrowheads="1"/>
            </p:cNvSpPr>
            <p:nvPr/>
          </p:nvSpPr>
          <p:spPr bwMode="auto">
            <a:xfrm>
              <a:off x="8201317" y="4484779"/>
              <a:ext cx="41069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 dirty="0" err="1">
                  <a:latin typeface="Calibri" charset="0"/>
                  <a:ea typeface="Calibri" charset="0"/>
                  <a:cs typeface="Calibri" charset="0"/>
                </a:rPr>
                <a:t>U</a:t>
              </a:r>
              <a:r>
                <a:rPr lang="en-US" i="1" baseline="-25000" dirty="0" err="1">
                  <a:latin typeface="Calibri" charset="0"/>
                  <a:ea typeface="Calibri" charset="0"/>
                  <a:cs typeface="Calibri" charset="0"/>
                </a:rPr>
                <a:t>b</a:t>
              </a:r>
              <a:endParaRPr lang="en-US" i="1" baseline="-25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rot="5400000">
              <a:off x="6677050" y="5464175"/>
              <a:ext cx="1066800" cy="1587"/>
            </a:xfrm>
            <a:prstGeom prst="straightConnector1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0" name="TextBox 22"/>
            <p:cNvSpPr txBox="1">
              <a:spLocks noChangeArrowheads="1"/>
            </p:cNvSpPr>
            <p:nvPr/>
          </p:nvSpPr>
          <p:spPr bwMode="auto">
            <a:xfrm>
              <a:off x="7210902" y="5235341"/>
              <a:ext cx="463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U</a:t>
              </a:r>
              <a:r>
                <a:rPr lang="en-US" i="1" baseline="-250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M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 bwMode="auto">
            <a:xfrm rot="5400000">
              <a:off x="6976294" y="4371181"/>
              <a:ext cx="1014412" cy="1587"/>
            </a:xfrm>
            <a:prstGeom prst="straightConnector1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2" name="TextBox 24"/>
            <p:cNvSpPr txBox="1">
              <a:spLocks noChangeArrowheads="1"/>
            </p:cNvSpPr>
            <p:nvPr/>
          </p:nvSpPr>
          <p:spPr bwMode="auto">
            <a:xfrm>
              <a:off x="7484614" y="4115334"/>
              <a:ext cx="41069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U</a:t>
              </a:r>
              <a:r>
                <a:rPr lang="en-US" i="1" baseline="-250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0</a:t>
              </a:r>
            </a:p>
          </p:txBody>
        </p:sp>
      </p:grpSp>
      <p:cxnSp>
        <p:nvCxnSpPr>
          <p:cNvPr id="28" name="Straight Arrow Connector 27"/>
          <p:cNvCxnSpPr/>
          <p:nvPr/>
        </p:nvCxnSpPr>
        <p:spPr bwMode="auto">
          <a:xfrm flipV="1">
            <a:off x="5712451" y="4365104"/>
            <a:ext cx="1595853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ight Bracket 29"/>
          <p:cNvSpPr/>
          <p:nvPr/>
        </p:nvSpPr>
        <p:spPr bwMode="auto">
          <a:xfrm>
            <a:off x="5406800" y="4980645"/>
            <a:ext cx="154525" cy="101693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Period adjustment (rate adaptation): </a:t>
            </a:r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Compression</a:t>
            </a:r>
          </a:p>
        </p:txBody>
      </p:sp>
      <p:sp>
        <p:nvSpPr>
          <p:cNvPr id="26627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740B0E-22A4-B340-8863-6FE6A6D3BA16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172200" cy="4876800"/>
          </a:xfrm>
        </p:spPr>
        <p:txBody>
          <a:bodyPr/>
          <a:lstStyle/>
          <a:p>
            <a:pPr eaLnBrk="1" hangingPunct="1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What if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+ </a:t>
            </a:r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sz="2000" i="1" baseline="-25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&lt; </a:t>
            </a:r>
            <a:r>
              <a:rPr lang="en-US" sz="2000" i="1" dirty="0" err="1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err="1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? (cannot give</a:t>
            </a:r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 U</a:t>
            </a:r>
            <a:r>
              <a:rPr lang="en-US" sz="2000" i="1" baseline="-25000" dirty="0" smtClean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to variable tasks)</a:t>
            </a:r>
          </a:p>
          <a:p>
            <a:pPr eaLnBrk="1" hangingPunct="1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We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need to reduce the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QoS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for some tasks in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V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below their nominal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rate after initially giving them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>
                <a:latin typeface="Calibri" charset="0"/>
                <a:ea typeface="Calibri" charset="0"/>
                <a:cs typeface="Calibri" charset="0"/>
              </a:rPr>
              <a:t>0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Note: </a:t>
            </a:r>
            <a:r>
              <a:rPr lang="en-US" sz="2000" i="1" dirty="0" err="1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err="1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2000" i="1" baseline="-25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-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 U</a:t>
            </a:r>
            <a:r>
              <a:rPr lang="en-US" sz="2000" i="1" baseline="-25000" dirty="0">
                <a:latin typeface="Calibri" charset="0"/>
                <a:ea typeface="Calibri" charset="0"/>
                <a:cs typeface="Calibri" charset="0"/>
              </a:rPr>
              <a:t>M 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-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>
                <a:latin typeface="Calibri" charset="0"/>
                <a:ea typeface="Calibri" charset="0"/>
                <a:cs typeface="Calibri" charset="0"/>
              </a:rPr>
              <a:t>0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&lt;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0</a:t>
            </a:r>
          </a:p>
          <a:p>
            <a:pPr eaLnBrk="1" hangingPunct="1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We have to </a:t>
            </a:r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remove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 total utilization of </a:t>
            </a:r>
            <a:br>
              <a:rPr lang="en-US" sz="20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>
                <a:latin typeface="Calibri" charset="0"/>
                <a:ea typeface="Calibri" charset="0"/>
                <a:cs typeface="Calibri" charset="0"/>
              </a:rPr>
              <a:t>0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+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 U</a:t>
            </a:r>
            <a:r>
              <a:rPr lang="en-US" sz="2000" i="1" baseline="-25000" dirty="0">
                <a:latin typeface="Calibri" charset="0"/>
                <a:ea typeface="Calibri" charset="0"/>
                <a:cs typeface="Calibri" charset="0"/>
              </a:rPr>
              <a:t>M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- </a:t>
            </a:r>
            <a:r>
              <a:rPr lang="en-US" sz="2000" i="1" dirty="0" err="1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err="1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) from the tasks in </a:t>
            </a:r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V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when each </a:t>
            </a:r>
            <a:br>
              <a:rPr lang="en-US" sz="20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operates at its nominal period</a:t>
            </a:r>
          </a:p>
          <a:p>
            <a:pPr lvl="1" eaLnBrk="1" hangingPunct="1"/>
            <a:r>
              <a:rPr lang="en-US" sz="1700" dirty="0" smtClean="0">
                <a:latin typeface="Calibri" charset="0"/>
                <a:ea typeface="Calibri" charset="0"/>
                <a:cs typeface="Calibri" charset="0"/>
              </a:rPr>
              <a:t> proportionately to their relative elasticity</a:t>
            </a:r>
          </a:p>
          <a:p>
            <a:pPr eaLnBrk="1" hangingPunct="1"/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6630" name="Group 20"/>
          <p:cNvGrpSpPr>
            <a:grpSpLocks/>
          </p:cNvGrpSpPr>
          <p:nvPr/>
        </p:nvGrpSpPr>
        <p:grpSpPr bwMode="auto">
          <a:xfrm>
            <a:off x="7455025" y="1809923"/>
            <a:ext cx="1594132" cy="2843213"/>
            <a:chOff x="7504906" y="1524000"/>
            <a:chExt cx="1593360" cy="2843927"/>
          </a:xfrm>
        </p:grpSpPr>
        <p:sp>
          <p:nvSpPr>
            <p:cNvPr id="26638" name="TextBox 15"/>
            <p:cNvSpPr txBox="1">
              <a:spLocks noChangeArrowheads="1"/>
            </p:cNvSpPr>
            <p:nvPr/>
          </p:nvSpPr>
          <p:spPr bwMode="auto">
            <a:xfrm>
              <a:off x="8687775" y="2297668"/>
              <a:ext cx="410491" cy="369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 dirty="0" err="1">
                  <a:latin typeface="Calibri" charset="0"/>
                  <a:ea typeface="Calibri" charset="0"/>
                  <a:cs typeface="Calibri" charset="0"/>
                </a:rPr>
                <a:t>U</a:t>
              </a:r>
              <a:r>
                <a:rPr lang="en-US" i="1" baseline="-25000" dirty="0" err="1">
                  <a:latin typeface="Calibri" charset="0"/>
                  <a:ea typeface="Calibri" charset="0"/>
                  <a:cs typeface="Calibri" charset="0"/>
                </a:rPr>
                <a:t>b</a:t>
              </a:r>
              <a:endParaRPr lang="en-US" i="1" baseline="-25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04906" y="1776333"/>
              <a:ext cx="990600" cy="2590800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04906" y="3300333"/>
              <a:ext cx="990600" cy="10668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04906" y="1524000"/>
              <a:ext cx="990600" cy="177633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5400000">
              <a:off x="7390502" y="3071408"/>
              <a:ext cx="2591451" cy="1587"/>
            </a:xfrm>
            <a:prstGeom prst="straightConnector1">
              <a:avLst/>
            </a:prstGeom>
            <a:ln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5400000">
              <a:off x="7122906" y="3833599"/>
              <a:ext cx="1067068" cy="1586"/>
            </a:xfrm>
            <a:prstGeom prst="straightConnector1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650" name="TextBox 22"/>
            <p:cNvSpPr txBox="1">
              <a:spLocks noChangeArrowheads="1"/>
            </p:cNvSpPr>
            <p:nvPr/>
          </p:nvSpPr>
          <p:spPr bwMode="auto">
            <a:xfrm>
              <a:off x="7657306" y="3605133"/>
              <a:ext cx="463363" cy="369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U</a:t>
              </a:r>
              <a:r>
                <a:rPr lang="en-US" i="1" baseline="-250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M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rot="5400000">
              <a:off x="6999838" y="2386230"/>
              <a:ext cx="1726046" cy="1586"/>
            </a:xfrm>
            <a:prstGeom prst="straightConnector1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652" name="TextBox 24"/>
            <p:cNvSpPr txBox="1">
              <a:spLocks noChangeArrowheads="1"/>
            </p:cNvSpPr>
            <p:nvPr/>
          </p:nvSpPr>
          <p:spPr bwMode="auto">
            <a:xfrm>
              <a:off x="7931070" y="2485469"/>
              <a:ext cx="410491" cy="369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U</a:t>
              </a:r>
              <a:r>
                <a:rPr lang="en-US" i="1" baseline="-250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0</a:t>
              </a:r>
            </a:p>
          </p:txBody>
        </p:sp>
      </p:grpSp>
      <p:pic>
        <p:nvPicPr>
          <p:cNvPr id="26631" name="Picture 25" descr="latex-image-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2160" y="2706861"/>
            <a:ext cx="12620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26" descr="latex-image-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2160" y="3689523"/>
            <a:ext cx="1330325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1619672" y="4800600"/>
            <a:ext cx="6200775" cy="1066800"/>
            <a:chOff x="369316" y="4114800"/>
            <a:chExt cx="6200187" cy="1066800"/>
          </a:xfrm>
        </p:grpSpPr>
        <p:pic>
          <p:nvPicPr>
            <p:cNvPr id="26634" name="Picture 21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85800" y="4267200"/>
              <a:ext cx="5638800" cy="69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Rounded Rectangle 28"/>
            <p:cNvSpPr/>
            <p:nvPr/>
          </p:nvSpPr>
          <p:spPr>
            <a:xfrm>
              <a:off x="369316" y="4114800"/>
              <a:ext cx="6200187" cy="1066800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461376" y="1751333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1400" i="1" baseline="-25000" dirty="0">
                <a:latin typeface="Calibri" charset="0"/>
                <a:ea typeface="Calibri" charset="0"/>
                <a:cs typeface="Calibri" charset="0"/>
              </a:rPr>
              <a:t>0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+</a:t>
            </a:r>
            <a:r>
              <a:rPr lang="en-US" sz="1400" i="1" dirty="0">
                <a:latin typeface="Calibri" charset="0"/>
                <a:ea typeface="Calibri" charset="0"/>
                <a:cs typeface="Calibri" charset="0"/>
              </a:rPr>
              <a:t> U</a:t>
            </a:r>
            <a:r>
              <a:rPr lang="en-US" sz="1400" i="1" baseline="-25000" dirty="0">
                <a:latin typeface="Calibri" charset="0"/>
                <a:ea typeface="Calibri" charset="0"/>
                <a:cs typeface="Calibri" charset="0"/>
              </a:rPr>
              <a:t>M </a:t>
            </a:r>
            <a:r>
              <a:rPr lang="en-US" sz="1400" i="1" dirty="0">
                <a:latin typeface="Calibri" charset="0"/>
                <a:ea typeface="Calibri" charset="0"/>
                <a:cs typeface="Calibri" charset="0"/>
              </a:rPr>
              <a:t>- </a:t>
            </a:r>
            <a:r>
              <a:rPr lang="en-US" sz="1400" i="1" dirty="0" err="1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1400" i="1" baseline="-25000" dirty="0" err="1">
                <a:latin typeface="Calibri" charset="0"/>
                <a:ea typeface="Calibri" charset="0"/>
                <a:cs typeface="Calibri" charset="0"/>
              </a:rPr>
              <a:t>b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612775" y="2209800"/>
            <a:ext cx="6550025" cy="1600200"/>
          </a:xfrm>
          <a:prstGeom prst="roundRect">
            <a:avLst/>
          </a:prstGeom>
          <a:solidFill>
            <a:schemeClr val="accent3">
              <a:alpha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6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Period adjustment: Compression</a:t>
            </a:r>
          </a:p>
        </p:txBody>
      </p:sp>
      <p:sp>
        <p:nvSpPr>
          <p:cNvPr id="27654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8FBADC7-9E5F-9741-8523-C37D88B20E62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656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876800"/>
          </a:xfrm>
        </p:spPr>
        <p:txBody>
          <a:bodyPr/>
          <a:lstStyle/>
          <a:p>
            <a:pPr eaLnBrk="1" hangingPunct="1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What do we do if the adjustment causes a task 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sz="2000" baseline="-25000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to have a period greater then 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2000" baseline="-25000" dirty="0" err="1" smtClean="0">
                <a:latin typeface="Calibri" charset="0"/>
                <a:ea typeface="Calibri" charset="0"/>
                <a:cs typeface="Calibri" charset="0"/>
              </a:rPr>
              <a:t>i,max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? </a:t>
            </a:r>
          </a:p>
          <a:p>
            <a:pPr eaLnBrk="1" hangingPunct="1"/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lvl="1" eaLnBrk="1" hangingPunct="1"/>
            <a:r>
              <a:rPr lang="en-US" sz="1700" dirty="0" smtClean="0">
                <a:latin typeface="Calibri" charset="0"/>
                <a:ea typeface="Calibri" charset="0"/>
                <a:cs typeface="Calibri" charset="0"/>
              </a:rPr>
              <a:t>We have to set the period of that task to </a:t>
            </a:r>
            <a:r>
              <a:rPr lang="en-US" sz="1700" dirty="0" err="1" smtClean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1700" baseline="-25000" dirty="0" err="1" smtClean="0">
                <a:latin typeface="Calibri" charset="0"/>
                <a:ea typeface="Calibri" charset="0"/>
                <a:cs typeface="Calibri" charset="0"/>
              </a:rPr>
              <a:t>i,max</a:t>
            </a:r>
            <a:r>
              <a:rPr lang="en-US" sz="1700" dirty="0" smtClean="0">
                <a:latin typeface="Calibri" charset="0"/>
                <a:ea typeface="Calibri" charset="0"/>
                <a:cs typeface="Calibri" charset="0"/>
              </a:rPr>
              <a:t>, </a:t>
            </a:r>
          </a:p>
          <a:p>
            <a:pPr lvl="1" eaLnBrk="1" hangingPunct="1"/>
            <a:r>
              <a:rPr lang="en-US" sz="1700" dirty="0">
                <a:latin typeface="Calibri" charset="0"/>
                <a:ea typeface="Calibri" charset="0"/>
                <a:cs typeface="Calibri" charset="0"/>
              </a:rPr>
              <a:t>Remove the task from set </a:t>
            </a:r>
            <a:r>
              <a:rPr lang="en-US" sz="1700" i="1" dirty="0"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sz="1700" dirty="0" smtClean="0">
                <a:latin typeface="Calibri" charset="0"/>
                <a:ea typeface="Calibri" charset="0"/>
                <a:cs typeface="Calibri" charset="0"/>
              </a:rPr>
              <a:t>,</a:t>
            </a:r>
          </a:p>
          <a:p>
            <a:pPr lvl="1" eaLnBrk="1" hangingPunct="1"/>
            <a:r>
              <a:rPr lang="en-US" sz="1700" dirty="0" smtClean="0">
                <a:latin typeface="Calibri" charset="0"/>
                <a:ea typeface="Calibri" charset="0"/>
                <a:cs typeface="Calibri" charset="0"/>
              </a:rPr>
              <a:t>Add this task to set </a:t>
            </a:r>
            <a:r>
              <a:rPr lang="en-US" sz="1700" i="1" dirty="0" smtClean="0"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sz="1700" dirty="0" smtClean="0">
                <a:latin typeface="Calibri" charset="0"/>
                <a:ea typeface="Calibri" charset="0"/>
                <a:cs typeface="Calibri" charset="0"/>
              </a:rPr>
              <a:t>, </a:t>
            </a:r>
          </a:p>
          <a:p>
            <a:pPr lvl="1" eaLnBrk="1" hangingPunct="1"/>
            <a:r>
              <a:rPr lang="en-US" sz="1700" dirty="0" smtClean="0">
                <a:latin typeface="Calibri" charset="0"/>
                <a:ea typeface="Calibri" charset="0"/>
                <a:cs typeface="Calibri" charset="0"/>
              </a:rPr>
              <a:t>And try to adjust the periods once more for the task in </a:t>
            </a:r>
            <a:r>
              <a:rPr lang="en-US" sz="1700" i="1" dirty="0" smtClean="0"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sz="17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Period adjustment: Compression with excess</a:t>
            </a:r>
          </a:p>
        </p:txBody>
      </p:sp>
      <p:sp>
        <p:nvSpPr>
          <p:cNvPr id="2560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B60C46-B195-BE43-971B-259FB5569DCB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172200" cy="48768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If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>
                <a:latin typeface="Calibri" charset="0"/>
                <a:ea typeface="Calibri" charset="0"/>
                <a:cs typeface="Calibri" charset="0"/>
              </a:rPr>
              <a:t>0 </a:t>
            </a:r>
            <a:r>
              <a:rPr lang="en-US" sz="2000" i="1" baseline="-25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+ </a:t>
            </a:r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smtClean="0">
                <a:latin typeface="Calibri" charset="0"/>
                <a:ea typeface="Calibri" charset="0"/>
                <a:cs typeface="Calibri" charset="0"/>
              </a:rPr>
              <a:t>M 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&lt;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i="1" dirty="0" err="1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err="1" smtClean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2000" i="1" baseline="-25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, we can improve the 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QoS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for some tasks beyond their nominal rates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How do we adjust task utilizations?</a:t>
            </a:r>
          </a:p>
          <a:p>
            <a:pPr marL="548640" lvl="1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1700" dirty="0" smtClean="0">
                <a:latin typeface="Calibri" charset="0"/>
                <a:ea typeface="Calibri" charset="0"/>
                <a:cs typeface="Calibri" charset="0"/>
              </a:rPr>
              <a:t>Use the elasticity coefficients, </a:t>
            </a:r>
            <a:r>
              <a:rPr lang="en-US" sz="1700" i="1" dirty="0" err="1" smtClean="0">
                <a:latin typeface="Calibri" charset="0"/>
                <a:ea typeface="Calibri" charset="0"/>
                <a:cs typeface="Calibri" charset="0"/>
              </a:rPr>
              <a:t>k</a:t>
            </a:r>
            <a:r>
              <a:rPr lang="en-US" sz="1700" i="1" baseline="-25000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7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The excess capacity is </a:t>
            </a:r>
            <a:r>
              <a:rPr lang="en-US" sz="2000" i="1" dirty="0" err="1" smtClean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err="1" smtClean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2000" i="1" baseline="-25000" dirty="0" smtClean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mr-IN" sz="2000" dirty="0" smtClean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sz="2000" i="1" dirty="0" smtClean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smtClean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+ </a:t>
            </a:r>
            <a:r>
              <a:rPr lang="en-US" sz="2000" i="1" dirty="0" smtClean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smtClean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 &gt; 0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. For simplicity we distribute this among tasks in </a:t>
            </a:r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. </a:t>
            </a:r>
          </a:p>
        </p:txBody>
      </p:sp>
      <p:sp>
        <p:nvSpPr>
          <p:cNvPr id="25606" name="TextBox 15"/>
          <p:cNvSpPr txBox="1">
            <a:spLocks noChangeArrowheads="1"/>
          </p:cNvSpPr>
          <p:nvPr/>
        </p:nvSpPr>
        <p:spPr bwMode="auto">
          <a:xfrm>
            <a:off x="8229600" y="2297113"/>
            <a:ext cx="4106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 err="1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i="1" baseline="-25000" dirty="0" err="1">
                <a:latin typeface="Calibri" charset="0"/>
                <a:ea typeface="Calibri" charset="0"/>
                <a:cs typeface="Calibri" charset="0"/>
              </a:rPr>
              <a:t>b</a:t>
            </a:r>
            <a:endParaRPr lang="en-US" i="1" baseline="-250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5607" name="Group 20"/>
          <p:cNvGrpSpPr>
            <a:grpSpLocks/>
          </p:cNvGrpSpPr>
          <p:nvPr/>
        </p:nvGrpSpPr>
        <p:grpSpPr bwMode="auto">
          <a:xfrm>
            <a:off x="7086600" y="1219200"/>
            <a:ext cx="1144588" cy="2592388"/>
            <a:chOff x="7086600" y="1219200"/>
            <a:chExt cx="1144588" cy="2591594"/>
          </a:xfrm>
        </p:grpSpPr>
        <p:sp>
          <p:nvSpPr>
            <p:cNvPr id="11" name="Rectangle 10"/>
            <p:cNvSpPr/>
            <p:nvPr/>
          </p:nvSpPr>
          <p:spPr>
            <a:xfrm>
              <a:off x="7086600" y="1219200"/>
              <a:ext cx="990600" cy="2590800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86600" y="2743200"/>
              <a:ext cx="990600" cy="10668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086600" y="1676400"/>
              <a:ext cx="990600" cy="1066800"/>
            </a:xfrm>
            <a:prstGeom prst="rect">
              <a:avLst/>
            </a:prstGeom>
            <a:solidFill>
              <a:schemeClr val="accent4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5400000">
              <a:off x="6935391" y="2514997"/>
              <a:ext cx="2590006" cy="1588"/>
            </a:xfrm>
            <a:prstGeom prst="straightConnector1">
              <a:avLst/>
            </a:prstGeom>
            <a:ln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5400000">
              <a:off x="6704970" y="3276763"/>
              <a:ext cx="1066473" cy="1587"/>
            </a:xfrm>
            <a:prstGeom prst="straightConnector1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625" name="TextBox 22"/>
            <p:cNvSpPr txBox="1">
              <a:spLocks noChangeArrowheads="1"/>
            </p:cNvSpPr>
            <p:nvPr/>
          </p:nvSpPr>
          <p:spPr bwMode="auto">
            <a:xfrm>
              <a:off x="7239000" y="3048000"/>
              <a:ext cx="463588" cy="369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U</a:t>
              </a:r>
              <a:r>
                <a:rPr lang="en-US" i="1" baseline="-250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M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rot="5400000">
              <a:off x="7004206" y="2184104"/>
              <a:ext cx="1014101" cy="1587"/>
            </a:xfrm>
            <a:prstGeom prst="straightConnector1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627" name="TextBox 24"/>
            <p:cNvSpPr txBox="1">
              <a:spLocks noChangeArrowheads="1"/>
            </p:cNvSpPr>
            <p:nvPr/>
          </p:nvSpPr>
          <p:spPr bwMode="auto">
            <a:xfrm>
              <a:off x="7512764" y="1928336"/>
              <a:ext cx="410690" cy="369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U</a:t>
              </a:r>
              <a:r>
                <a:rPr lang="en-US" i="1" baseline="-250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0</a:t>
              </a:r>
            </a:p>
          </p:txBody>
        </p:sp>
      </p:grp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1663" y="4635500"/>
            <a:ext cx="56388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9" name="Picture 25" descr="latex-image-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2051050"/>
            <a:ext cx="126206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0" name="Picture 26" descr="latex-image-1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0538" y="3068960"/>
            <a:ext cx="1330325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ounded Rectangle 28"/>
          <p:cNvSpPr/>
          <p:nvPr/>
        </p:nvSpPr>
        <p:spPr>
          <a:xfrm>
            <a:off x="1572213" y="4419600"/>
            <a:ext cx="6200187" cy="1066800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Detailed algorithm</a:t>
            </a:r>
          </a:p>
        </p:txBody>
      </p:sp>
      <p:sp>
        <p:nvSpPr>
          <p:cNvPr id="28675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D3C6A3F-0DD2-A947-BD90-0D945BFCE444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2886075"/>
            <a:ext cx="4114800" cy="923925"/>
          </a:xfrm>
          <a:prstGeom prst="rect">
            <a:avLst/>
          </a:prstGeom>
          <a:solidFill>
            <a:schemeClr val="accent3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Elastic task model for adaptive rate control.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Buttazzo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Lipari and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Abeni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. RTSS 1998.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97168"/>
            <a:ext cx="3846671" cy="6237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Period adjustment: 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Decompression</a:t>
            </a:r>
          </a:p>
        </p:txBody>
      </p:sp>
      <p:sp>
        <p:nvSpPr>
          <p:cNvPr id="23555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05E3DF-F21E-C144-A550-2CB5D461164B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557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908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At time instant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t, suppose overload condition improves so that the system utilization is &lt; </a:t>
            </a:r>
            <a:r>
              <a:rPr lang="en-US" i="1" dirty="0" err="1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i="1" baseline="-25000" dirty="0" err="1" smtClean="0">
                <a:latin typeface="Calibri" charset="0"/>
                <a:ea typeface="Calibri" charset="0"/>
                <a:cs typeface="Calibri" charset="0"/>
              </a:rPr>
              <a:t>b</a:t>
            </a:r>
            <a:endParaRPr lang="en-US" i="1" baseline="-25000" dirty="0" smtClean="0">
              <a:latin typeface="Calibri" charset="0"/>
              <a:ea typeface="Calibri" charset="0"/>
              <a:cs typeface="Calibri" charset="0"/>
            </a:endParaRPr>
          </a:p>
          <a:p>
            <a:pPr lvl="1"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Need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decompress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task utilizations (decrease periods) to bring system utilization up to </a:t>
            </a:r>
            <a:r>
              <a:rPr lang="en-US" i="1" dirty="0" err="1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i="1" baseline="-25000" dirty="0" err="1" smtClean="0">
                <a:latin typeface="Calibri" charset="0"/>
                <a:ea typeface="Calibri" charset="0"/>
                <a:cs typeface="Calibri" charset="0"/>
              </a:rPr>
              <a:t>b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At time instant t, let us suppose that task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baseline="-25000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is operating with period P</a:t>
            </a:r>
            <a:r>
              <a:rPr lang="en-US" baseline="-25000" dirty="0" smtClean="0">
                <a:latin typeface="Calibri" charset="0"/>
                <a:ea typeface="Calibri" charset="0"/>
                <a:cs typeface="Calibri" charset="0"/>
              </a:rPr>
              <a:t>i</a:t>
            </a:r>
          </a:p>
          <a:p>
            <a:pPr lvl="1"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Let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be the set of tasks that have their utilizations compressed</a:t>
            </a:r>
          </a:p>
          <a:p>
            <a:pPr lvl="2" eaLnBrk="1" hangingPunct="1"/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= {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baseline="-25000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: P</a:t>
            </a:r>
            <a:r>
              <a:rPr lang="en-US" baseline="-25000" dirty="0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&gt; P</a:t>
            </a:r>
            <a:r>
              <a:rPr lang="en-US" baseline="-25000" dirty="0" smtClean="0">
                <a:latin typeface="Calibri" charset="0"/>
                <a:ea typeface="Calibri" charset="0"/>
                <a:cs typeface="Calibri" charset="0"/>
              </a:rPr>
              <a:t>i,0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}</a:t>
            </a:r>
          </a:p>
          <a:p>
            <a:pPr lvl="1"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We wish to decompress tasks in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C</a:t>
            </a:r>
          </a:p>
          <a:p>
            <a:pPr lvl="1" eaLnBrk="1" hangingPunct="1"/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Let the set of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remaining tasks be 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lvl="2" eaLnBrk="1" hangingPunct="1"/>
            <a:r>
              <a:rPr lang="en-US" sz="2100" i="1" dirty="0" smtClean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100" dirty="0" smtClean="0">
                <a:latin typeface="Calibri" charset="0"/>
                <a:ea typeface="Calibri" charset="0"/>
                <a:cs typeface="Calibri" charset="0"/>
              </a:rPr>
              <a:t>: “uncompressed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” </a:t>
            </a:r>
            <a:r>
              <a:rPr lang="en-US" sz="2100" dirty="0" smtClean="0">
                <a:latin typeface="Calibri" charset="0"/>
                <a:ea typeface="Calibri" charset="0"/>
                <a:cs typeface="Calibri" charset="0"/>
              </a:rPr>
              <a:t>tasks; </a:t>
            </a:r>
            <a:r>
              <a:rPr lang="en-US" sz="2100" i="1" dirty="0" smtClean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1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=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{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baseline="-25000" dirty="0" err="1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: P</a:t>
            </a:r>
            <a:r>
              <a:rPr lang="en-US" baseline="-25000" dirty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&lt;=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baseline="-25000" dirty="0">
                <a:latin typeface="Calibri" charset="0"/>
                <a:ea typeface="Calibri" charset="0"/>
                <a:cs typeface="Calibri" charset="0"/>
              </a:rPr>
              <a:t>i,0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}</a:t>
            </a:r>
            <a:endParaRPr lang="en-US" sz="21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690234" y="4181813"/>
            <a:ext cx="2178496" cy="1047387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123" y="4300375"/>
            <a:ext cx="1954560" cy="81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8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Period adjustment: 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Decompression</a:t>
            </a:r>
          </a:p>
        </p:txBody>
      </p:sp>
      <p:sp>
        <p:nvSpPr>
          <p:cNvPr id="24579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5C365E-D09E-FB41-8C1E-91F006B6680A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953000" cy="4876800"/>
          </a:xfrm>
        </p:spPr>
        <p:txBody>
          <a:bodyPr>
            <a:normAutofit fontScale="70000" lnSpcReduction="200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300" i="1" dirty="0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300" i="1" baseline="-25000" dirty="0" smtClean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 is the combined nominal utilization of tasks in </a:t>
            </a:r>
            <a:r>
              <a:rPr lang="en-US" sz="2300" i="1" dirty="0" smtClean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eaLnBrk="1" hangingPunct="1"/>
            <a:r>
              <a:rPr lang="en-US" sz="2300" dirty="0">
                <a:latin typeface="Calibri" charset="0"/>
                <a:ea typeface="Calibri" charset="0"/>
                <a:cs typeface="Calibri" charset="0"/>
              </a:rPr>
              <a:t>When decompressing 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tasks </a:t>
            </a:r>
            <a:r>
              <a:rPr lang="en-US" sz="2300" dirty="0">
                <a:latin typeface="Calibri" charset="0"/>
                <a:ea typeface="Calibri" charset="0"/>
                <a:cs typeface="Calibri" charset="0"/>
              </a:rPr>
              <a:t>in </a:t>
            </a:r>
            <a:r>
              <a:rPr lang="en-US" sz="2300" i="1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2300" dirty="0">
                <a:latin typeface="Calibri" charset="0"/>
                <a:ea typeface="Calibri" charset="0"/>
                <a:cs typeface="Calibri" charset="0"/>
              </a:rPr>
              <a:t>, we do not want to degrade the </a:t>
            </a:r>
            <a:r>
              <a:rPr lang="en-US" sz="2300" dirty="0" err="1">
                <a:latin typeface="Calibri" charset="0"/>
                <a:ea typeface="Calibri" charset="0"/>
                <a:cs typeface="Calibri" charset="0"/>
              </a:rPr>
              <a:t>QoS</a:t>
            </a:r>
            <a:r>
              <a:rPr lang="en-US" sz="2300" dirty="0">
                <a:latin typeface="Calibri" charset="0"/>
                <a:ea typeface="Calibri" charset="0"/>
                <a:cs typeface="Calibri" charset="0"/>
              </a:rPr>
              <a:t> of the tasks in </a:t>
            </a:r>
            <a:r>
              <a:rPr lang="en-US" sz="2300" i="1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300" i="1" dirty="0">
                <a:latin typeface="Calibri" charset="0"/>
                <a:ea typeface="Calibri" charset="0"/>
                <a:cs typeface="Calibri" charset="0"/>
                <a:sym typeface="Wingdings"/>
              </a:rPr>
              <a:t> We keep U</a:t>
            </a:r>
            <a:r>
              <a:rPr lang="en-US" sz="2300" i="1" baseline="-25000" dirty="0">
                <a:latin typeface="Calibri" charset="0"/>
                <a:ea typeface="Calibri" charset="0"/>
                <a:cs typeface="Calibri" charset="0"/>
                <a:sym typeface="Wingdings"/>
              </a:rPr>
              <a:t>A</a:t>
            </a:r>
            <a:r>
              <a:rPr lang="en-US" sz="2300" i="1" dirty="0">
                <a:latin typeface="Calibri" charset="0"/>
                <a:ea typeface="Calibri" charset="0"/>
                <a:cs typeface="Calibri" charset="0"/>
                <a:sym typeface="Wingdings"/>
              </a:rPr>
              <a:t>  fixed</a:t>
            </a:r>
            <a:endParaRPr lang="en-US" sz="2300" i="1" dirty="0">
              <a:latin typeface="Calibri" charset="0"/>
              <a:ea typeface="Calibri" charset="0"/>
              <a:cs typeface="Calibri" charset="0"/>
            </a:endParaRPr>
          </a:p>
          <a:p>
            <a:pPr lvl="1" eaLnBrk="1" hangingPunct="1"/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 lvl="1" eaLnBrk="1" hangingPunct="1"/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If </a:t>
            </a:r>
            <a:r>
              <a:rPr lang="en-US" sz="2300" i="1" dirty="0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300" i="1" baseline="-25000" dirty="0" smtClean="0">
                <a:latin typeface="Calibri" charset="0"/>
                <a:ea typeface="Calibri" charset="0"/>
                <a:cs typeface="Calibri" charset="0"/>
              </a:rPr>
              <a:t>0 </a:t>
            </a:r>
            <a:r>
              <a:rPr lang="en-US" sz="2300" i="1" dirty="0" smtClean="0">
                <a:latin typeface="Calibri" charset="0"/>
                <a:ea typeface="Calibri" charset="0"/>
                <a:cs typeface="Calibri" charset="0"/>
              </a:rPr>
              <a:t>+U</a:t>
            </a:r>
            <a:r>
              <a:rPr lang="en-US" sz="2300" i="1" baseline="-250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=</a:t>
            </a:r>
            <a:r>
              <a:rPr lang="en-US" sz="2300" i="1" dirty="0" err="1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300" i="1" baseline="-25000" dirty="0" err="1" smtClean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, we set the periods of all tasks in </a:t>
            </a:r>
            <a:r>
              <a:rPr lang="en-US" sz="2300" i="1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 to their nominal periods.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sz="2300" dirty="0" smtClean="0">
              <a:latin typeface="Calibri" charset="0"/>
              <a:ea typeface="Calibri" charset="0"/>
              <a:cs typeface="Calibri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300" dirty="0">
                <a:latin typeface="Calibri" charset="0"/>
                <a:ea typeface="Calibri" charset="0"/>
                <a:cs typeface="Calibri" charset="0"/>
              </a:rPr>
              <a:t>If </a:t>
            </a:r>
            <a:r>
              <a:rPr lang="en-US" sz="2300" i="1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300" i="1" baseline="-25000" dirty="0">
                <a:latin typeface="Calibri" charset="0"/>
                <a:ea typeface="Calibri" charset="0"/>
                <a:cs typeface="Calibri" charset="0"/>
              </a:rPr>
              <a:t>0 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+</a:t>
            </a:r>
            <a:r>
              <a:rPr lang="en-US" sz="2300" i="1" dirty="0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300" i="1" baseline="-25000" dirty="0" smtClean="0">
                <a:latin typeface="Calibri" charset="0"/>
                <a:ea typeface="Calibri" charset="0"/>
                <a:cs typeface="Calibri" charset="0"/>
              </a:rPr>
              <a:t>A 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&gt;</a:t>
            </a:r>
            <a:r>
              <a:rPr lang="en-US" sz="2300" i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300" i="1" dirty="0" err="1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300" i="1" baseline="-25000" dirty="0" err="1" smtClean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300" dirty="0">
                <a:latin typeface="Calibri" charset="0"/>
                <a:ea typeface="Calibri" charset="0"/>
                <a:cs typeface="Calibri" charset="0"/>
              </a:rPr>
              <a:t>we 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cannot set all periods in </a:t>
            </a:r>
            <a:r>
              <a:rPr lang="en-US" sz="2300" i="1" dirty="0" smtClean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 to nominal 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need </a:t>
            </a:r>
            <a:r>
              <a:rPr lang="en-US" sz="2300" dirty="0">
                <a:latin typeface="Calibri" charset="0"/>
                <a:ea typeface="Calibri" charset="0"/>
                <a:cs typeface="Calibri" charset="0"/>
              </a:rPr>
              <a:t>to reduce </a:t>
            </a:r>
            <a:r>
              <a:rPr lang="en-US" sz="2300" dirty="0" err="1" smtClean="0">
                <a:latin typeface="Calibri" charset="0"/>
                <a:ea typeface="Calibri" charset="0"/>
                <a:cs typeface="Calibri" charset="0"/>
              </a:rPr>
              <a:t>QoS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300" dirty="0">
                <a:latin typeface="Calibri" charset="0"/>
                <a:ea typeface="Calibri" charset="0"/>
                <a:cs typeface="Calibri" charset="0"/>
              </a:rPr>
              <a:t>for some tasks in </a:t>
            </a:r>
            <a:r>
              <a:rPr lang="en-US" sz="2300" i="1" dirty="0" smtClean="0">
                <a:latin typeface="Calibri" charset="0"/>
                <a:ea typeface="Calibri" charset="0"/>
                <a:cs typeface="Calibri" charset="0"/>
              </a:rPr>
              <a:t>C </a:t>
            </a:r>
            <a:r>
              <a:rPr lang="en-US" sz="2300" dirty="0">
                <a:latin typeface="Calibri" charset="0"/>
                <a:ea typeface="Calibri" charset="0"/>
                <a:cs typeface="Calibri" charset="0"/>
              </a:rPr>
              <a:t>below their nominal 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rate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sz="2300" dirty="0" smtClean="0">
              <a:latin typeface="Calibri" charset="0"/>
              <a:ea typeface="Calibri" charset="0"/>
              <a:cs typeface="Calibri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If </a:t>
            </a:r>
            <a:r>
              <a:rPr lang="en-US" sz="2300" i="1" dirty="0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300" i="1" baseline="-25000" dirty="0" smtClean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lang="en-US" sz="23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+ </a:t>
            </a:r>
            <a:r>
              <a:rPr lang="en-US" sz="2300" i="1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300" i="1" baseline="-25000" dirty="0">
                <a:latin typeface="Calibri" charset="0"/>
                <a:ea typeface="Calibri" charset="0"/>
                <a:cs typeface="Calibri" charset="0"/>
              </a:rPr>
              <a:t>A 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&lt; </a:t>
            </a:r>
            <a:r>
              <a:rPr lang="en-US" sz="2300" i="1" dirty="0" err="1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300" i="1" baseline="-25000" dirty="0" err="1" smtClean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, we </a:t>
            </a:r>
            <a:r>
              <a:rPr lang="en-US" sz="2300" dirty="0">
                <a:latin typeface="Calibri" charset="0"/>
                <a:ea typeface="Calibri" charset="0"/>
                <a:cs typeface="Calibri" charset="0"/>
              </a:rPr>
              <a:t>set the periods of all tasks in </a:t>
            </a:r>
            <a:r>
              <a:rPr lang="en-US" sz="2300" i="1" dirty="0" smtClean="0">
                <a:latin typeface="Calibri" charset="0"/>
                <a:ea typeface="Calibri" charset="0"/>
                <a:cs typeface="Calibri" charset="0"/>
              </a:rPr>
              <a:t>C 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to nominal, and then we use the excess (</a:t>
            </a:r>
            <a:r>
              <a:rPr lang="en-US" sz="2300" i="1" dirty="0" err="1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300" i="1" baseline="-25000" dirty="0" err="1" smtClean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2300" i="1" dirty="0" smtClean="0">
                <a:latin typeface="Calibri" charset="0"/>
                <a:ea typeface="Calibri" charset="0"/>
                <a:cs typeface="Calibri" charset="0"/>
              </a:rPr>
              <a:t>-U</a:t>
            </a:r>
            <a:r>
              <a:rPr lang="en-US" sz="2300" i="1" baseline="-25000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300" i="1" baseline="-25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-</a:t>
            </a:r>
            <a:r>
              <a:rPr lang="en-US" sz="2300" i="1" dirty="0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300" i="1" baseline="-25000" dirty="0" smtClean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)</a:t>
            </a:r>
            <a:r>
              <a:rPr lang="en-US" sz="2300" i="1" baseline="-25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to improve the </a:t>
            </a:r>
            <a:r>
              <a:rPr lang="en-US" sz="2300" dirty="0" err="1" smtClean="0">
                <a:latin typeface="Calibri" charset="0"/>
                <a:ea typeface="Calibri" charset="0"/>
                <a:cs typeface="Calibri" charset="0"/>
              </a:rPr>
              <a:t>QoS</a:t>
            </a:r>
            <a:r>
              <a:rPr lang="en-US" sz="2300" dirty="0" smtClean="0">
                <a:latin typeface="Calibri" charset="0"/>
                <a:ea typeface="Calibri" charset="0"/>
                <a:cs typeface="Calibri" charset="0"/>
              </a:rPr>
              <a:t> for some tasks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215553" y="1354088"/>
            <a:ext cx="2743200" cy="1066800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585" name="TextBox 7"/>
          <p:cNvSpPr txBox="1">
            <a:spLocks noChangeArrowheads="1"/>
          </p:cNvSpPr>
          <p:nvPr/>
        </p:nvSpPr>
        <p:spPr bwMode="auto">
          <a:xfrm>
            <a:off x="1288525" y="2230825"/>
            <a:ext cx="3352800" cy="83099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If the utilization bound is </a:t>
            </a:r>
            <a:r>
              <a:rPr lang="en-US" sz="1600" i="1" dirty="0" err="1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1600" i="1" baseline="-25000" dirty="0" err="1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, then the 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tasks in </a:t>
            </a:r>
            <a:r>
              <a:rPr lang="en-US" sz="1600" i="1" dirty="0" smtClean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cannot 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have a combined utilization greater than </a:t>
            </a:r>
            <a:r>
              <a:rPr lang="en-US" sz="1600" i="1" dirty="0" err="1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1600" i="1" baseline="-25000" dirty="0" err="1" smtClean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1600" i="1" dirty="0" smtClean="0">
                <a:latin typeface="Calibri" charset="0"/>
                <a:ea typeface="Calibri" charset="0"/>
                <a:cs typeface="Calibri" charset="0"/>
              </a:rPr>
              <a:t>-U</a:t>
            </a:r>
            <a:r>
              <a:rPr lang="en-US" sz="1600" i="1" baseline="-25000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1600" i="1" dirty="0" smtClean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1600" i="1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483019" y="3405981"/>
            <a:ext cx="1553477" cy="2592388"/>
            <a:chOff x="7058530" y="3405981"/>
            <a:chExt cx="1553477" cy="2592388"/>
          </a:xfrm>
        </p:grpSpPr>
        <p:sp>
          <p:nvSpPr>
            <p:cNvPr id="11" name="Rectangle 10"/>
            <p:cNvSpPr/>
            <p:nvPr/>
          </p:nvSpPr>
          <p:spPr bwMode="auto">
            <a:xfrm>
              <a:off x="7058530" y="3405981"/>
              <a:ext cx="990415" cy="2591594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58530" y="4930448"/>
              <a:ext cx="990415" cy="10671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058530" y="3863321"/>
              <a:ext cx="990415" cy="1067127"/>
            </a:xfrm>
            <a:prstGeom prst="rect">
              <a:avLst/>
            </a:prstGeom>
            <a:solidFill>
              <a:schemeClr val="accent4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rot="5400000">
              <a:off x="6907238" y="4702175"/>
              <a:ext cx="2590800" cy="1588"/>
            </a:xfrm>
            <a:prstGeom prst="straightConnector1">
              <a:avLst/>
            </a:prstGeom>
            <a:ln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598" name="TextBox 15"/>
            <p:cNvSpPr txBox="1">
              <a:spLocks noChangeArrowheads="1"/>
            </p:cNvSpPr>
            <p:nvPr/>
          </p:nvSpPr>
          <p:spPr bwMode="auto">
            <a:xfrm>
              <a:off x="8201317" y="4484779"/>
              <a:ext cx="41069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 dirty="0" err="1">
                  <a:latin typeface="Calibri" charset="0"/>
                  <a:ea typeface="Calibri" charset="0"/>
                  <a:cs typeface="Calibri" charset="0"/>
                </a:rPr>
                <a:t>U</a:t>
              </a:r>
              <a:r>
                <a:rPr lang="en-US" i="1" baseline="-25000" dirty="0" err="1">
                  <a:latin typeface="Calibri" charset="0"/>
                  <a:ea typeface="Calibri" charset="0"/>
                  <a:cs typeface="Calibri" charset="0"/>
                </a:rPr>
                <a:t>b</a:t>
              </a:r>
              <a:endParaRPr lang="en-US" i="1" baseline="-25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rot="5400000">
              <a:off x="6677050" y="5464175"/>
              <a:ext cx="1066800" cy="1587"/>
            </a:xfrm>
            <a:prstGeom prst="straightConnector1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0" name="TextBox 22"/>
            <p:cNvSpPr txBox="1">
              <a:spLocks noChangeArrowheads="1"/>
            </p:cNvSpPr>
            <p:nvPr/>
          </p:nvSpPr>
          <p:spPr bwMode="auto">
            <a:xfrm>
              <a:off x="7210902" y="5235341"/>
              <a:ext cx="41684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U</a:t>
              </a:r>
              <a:r>
                <a:rPr lang="en-US" i="1" baseline="-250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A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 bwMode="auto">
            <a:xfrm rot="5400000">
              <a:off x="6976294" y="4371181"/>
              <a:ext cx="1014412" cy="1587"/>
            </a:xfrm>
            <a:prstGeom prst="straightConnector1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2" name="TextBox 24"/>
            <p:cNvSpPr txBox="1">
              <a:spLocks noChangeArrowheads="1"/>
            </p:cNvSpPr>
            <p:nvPr/>
          </p:nvSpPr>
          <p:spPr bwMode="auto">
            <a:xfrm>
              <a:off x="7484614" y="4115334"/>
              <a:ext cx="41069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U</a:t>
              </a:r>
              <a:r>
                <a:rPr lang="en-US" i="1" baseline="-250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0</a:t>
              </a:r>
            </a:p>
          </p:txBody>
        </p:sp>
      </p:grpSp>
      <p:cxnSp>
        <p:nvCxnSpPr>
          <p:cNvPr id="28" name="Straight Arrow Connector 27"/>
          <p:cNvCxnSpPr/>
          <p:nvPr/>
        </p:nvCxnSpPr>
        <p:spPr bwMode="auto">
          <a:xfrm flipV="1">
            <a:off x="5712451" y="4451350"/>
            <a:ext cx="1396113" cy="993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ight Bracket 29"/>
          <p:cNvSpPr/>
          <p:nvPr/>
        </p:nvSpPr>
        <p:spPr bwMode="auto">
          <a:xfrm>
            <a:off x="5406800" y="4980645"/>
            <a:ext cx="154525" cy="101693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7374577" y="3420094"/>
            <a:ext cx="0" cy="1508166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636364" y="3822079"/>
            <a:ext cx="713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i="1" baseline="-25000" dirty="0" err="1" smtClean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-U</a:t>
            </a:r>
            <a:r>
              <a:rPr lang="en-US" i="1" baseline="-25000" dirty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195" y="1530802"/>
            <a:ext cx="2051297" cy="8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Period adjustment: 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Decompression</a:t>
            </a:r>
          </a:p>
        </p:txBody>
      </p:sp>
      <p:sp>
        <p:nvSpPr>
          <p:cNvPr id="2560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B60C46-B195-BE43-971B-259FB5569DCB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172200" cy="48768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If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+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>
                <a:latin typeface="Calibri" charset="0"/>
                <a:ea typeface="Calibri" charset="0"/>
                <a:cs typeface="Calibri" charset="0"/>
              </a:rPr>
              <a:t>A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&lt; </a:t>
            </a:r>
            <a:r>
              <a:rPr lang="en-US" sz="2000" i="1" dirty="0" err="1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err="1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, we can improve the 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QoS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for some tasks beyond their nominal rates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How do we adjust task utilizations?</a:t>
            </a:r>
          </a:p>
          <a:p>
            <a:pPr marL="548640" lvl="1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1700" dirty="0" smtClean="0">
                <a:latin typeface="Calibri" charset="0"/>
                <a:ea typeface="Calibri" charset="0"/>
                <a:cs typeface="Calibri" charset="0"/>
              </a:rPr>
              <a:t>Use the elasticity coefficients, </a:t>
            </a:r>
            <a:r>
              <a:rPr lang="en-US" sz="1700" i="1" dirty="0" err="1" smtClean="0">
                <a:latin typeface="Calibri" charset="0"/>
                <a:ea typeface="Calibri" charset="0"/>
                <a:cs typeface="Calibri" charset="0"/>
              </a:rPr>
              <a:t>k</a:t>
            </a:r>
            <a:r>
              <a:rPr lang="en-US" sz="1700" i="1" baseline="-25000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7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The excess capacity is </a:t>
            </a:r>
            <a:r>
              <a:rPr lang="en-US" sz="2000" i="1" dirty="0" err="1" smtClean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err="1" smtClean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2000" i="1" baseline="-25000" dirty="0" smtClean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mr-IN" sz="2000" dirty="0" smtClean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sz="2000" i="1" dirty="0" smtClean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000" i="1" baseline="-25000" dirty="0" smtClean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+ </a:t>
            </a:r>
            <a:r>
              <a:rPr lang="en-US" sz="2000" i="1" dirty="0" smtClean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2000" i="1" baseline="-25000" dirty="0" smtClean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) &gt; 0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. For simplicity we distribute this among tasks in </a:t>
            </a:r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. </a:t>
            </a:r>
          </a:p>
        </p:txBody>
      </p:sp>
      <p:sp>
        <p:nvSpPr>
          <p:cNvPr id="25606" name="TextBox 15"/>
          <p:cNvSpPr txBox="1">
            <a:spLocks noChangeArrowheads="1"/>
          </p:cNvSpPr>
          <p:nvPr/>
        </p:nvSpPr>
        <p:spPr bwMode="auto">
          <a:xfrm>
            <a:off x="8229600" y="2297113"/>
            <a:ext cx="4106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 err="1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i="1" baseline="-25000" dirty="0" err="1">
                <a:latin typeface="Calibri" charset="0"/>
                <a:ea typeface="Calibri" charset="0"/>
                <a:cs typeface="Calibri" charset="0"/>
              </a:rPr>
              <a:t>b</a:t>
            </a:r>
            <a:endParaRPr lang="en-US" i="1" baseline="-250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5607" name="Group 20"/>
          <p:cNvGrpSpPr>
            <a:grpSpLocks/>
          </p:cNvGrpSpPr>
          <p:nvPr/>
        </p:nvGrpSpPr>
        <p:grpSpPr bwMode="auto">
          <a:xfrm>
            <a:off x="7086600" y="1219200"/>
            <a:ext cx="1144588" cy="2592388"/>
            <a:chOff x="7086600" y="1219200"/>
            <a:chExt cx="1144588" cy="2591594"/>
          </a:xfrm>
        </p:grpSpPr>
        <p:sp>
          <p:nvSpPr>
            <p:cNvPr id="11" name="Rectangle 10"/>
            <p:cNvSpPr/>
            <p:nvPr/>
          </p:nvSpPr>
          <p:spPr>
            <a:xfrm>
              <a:off x="7086600" y="1219200"/>
              <a:ext cx="990600" cy="2590800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86600" y="2743200"/>
              <a:ext cx="990600" cy="10668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086600" y="1676400"/>
              <a:ext cx="990600" cy="1066800"/>
            </a:xfrm>
            <a:prstGeom prst="rect">
              <a:avLst/>
            </a:prstGeom>
            <a:solidFill>
              <a:schemeClr val="accent4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5400000">
              <a:off x="6935391" y="2514997"/>
              <a:ext cx="2590006" cy="1588"/>
            </a:xfrm>
            <a:prstGeom prst="straightConnector1">
              <a:avLst/>
            </a:prstGeom>
            <a:ln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5400000">
              <a:off x="6704970" y="3276763"/>
              <a:ext cx="1066473" cy="1587"/>
            </a:xfrm>
            <a:prstGeom prst="straightConnector1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625" name="TextBox 22"/>
            <p:cNvSpPr txBox="1">
              <a:spLocks noChangeArrowheads="1"/>
            </p:cNvSpPr>
            <p:nvPr/>
          </p:nvSpPr>
          <p:spPr bwMode="auto">
            <a:xfrm>
              <a:off x="7239000" y="3048000"/>
              <a:ext cx="416845" cy="369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U</a:t>
              </a:r>
              <a:r>
                <a:rPr lang="en-US" i="1" baseline="-250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A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rot="5400000">
              <a:off x="7004206" y="2184104"/>
              <a:ext cx="1014101" cy="1587"/>
            </a:xfrm>
            <a:prstGeom prst="straightConnector1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627" name="TextBox 24"/>
            <p:cNvSpPr txBox="1">
              <a:spLocks noChangeArrowheads="1"/>
            </p:cNvSpPr>
            <p:nvPr/>
          </p:nvSpPr>
          <p:spPr bwMode="auto">
            <a:xfrm>
              <a:off x="7512764" y="1928336"/>
              <a:ext cx="410690" cy="369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U</a:t>
              </a:r>
              <a:r>
                <a:rPr lang="en-US" i="1" baseline="-250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0</a:t>
              </a: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1603375" y="4495490"/>
            <a:ext cx="6200187" cy="1066800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198" y="1928553"/>
            <a:ext cx="1472697" cy="5759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716" y="2942432"/>
            <a:ext cx="1353532" cy="5699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482" y="4739318"/>
            <a:ext cx="5189035" cy="64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4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The elasticity analogy</a:t>
            </a:r>
          </a:p>
        </p:txBody>
      </p:sp>
      <p:sp>
        <p:nvSpPr>
          <p:cNvPr id="29699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DA5DFA-3B84-5743-8CD5-C46FCAF97B59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702" name="TextBox 6"/>
          <p:cNvSpPr txBox="1">
            <a:spLocks noChangeArrowheads="1"/>
          </p:cNvSpPr>
          <p:nvPr/>
        </p:nvSpPr>
        <p:spPr bwMode="auto">
          <a:xfrm>
            <a:off x="4388902" y="1285258"/>
            <a:ext cx="50736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alibri" charset="0"/>
                <a:ea typeface="Calibri" charset="0"/>
                <a:cs typeface="Calibri" charset="0"/>
              </a:rPr>
              <a:t>Do not worry about the terminology here.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516504" y="1713639"/>
            <a:ext cx="5627496" cy="3198149"/>
            <a:chOff x="809836" y="1943369"/>
            <a:chExt cx="7524328" cy="41109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836" y="1943369"/>
              <a:ext cx="7524328" cy="4110974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403648" y="2060848"/>
              <a:ext cx="6408712" cy="2880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0873" y="2144732"/>
              <a:ext cx="561850" cy="27089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8540" y="2145487"/>
              <a:ext cx="554670" cy="26743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1093" y="2147744"/>
              <a:ext cx="529729" cy="25540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3928" y="2149010"/>
              <a:ext cx="498102" cy="24015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580112" y="5529108"/>
              <a:ext cx="720080" cy="4204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80112" y="3414150"/>
              <a:ext cx="720080" cy="4204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64162" y="4172676"/>
              <a:ext cx="6408712" cy="2880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84286" y="4269346"/>
              <a:ext cx="348846" cy="22572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58646" y="4268118"/>
              <a:ext cx="335494" cy="2269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66326" y="4275116"/>
              <a:ext cx="325397" cy="21055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87908" y="4275115"/>
              <a:ext cx="345944" cy="230629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1403648" y="4626599"/>
              <a:ext cx="712206" cy="3824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668984" y="4625689"/>
              <a:ext cx="720080" cy="4204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447145" y="4658009"/>
              <a:ext cx="720080" cy="4204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65408" y="4762715"/>
              <a:ext cx="367724" cy="3610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56566" y="4819723"/>
              <a:ext cx="277286" cy="217867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1737021" y="2474836"/>
              <a:ext cx="712206" cy="3824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14139" y="2686976"/>
              <a:ext cx="253085" cy="198852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3618010" y="2497556"/>
              <a:ext cx="720080" cy="4204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146833" y="2474836"/>
              <a:ext cx="720080" cy="4204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603640" y="2527253"/>
              <a:ext cx="367724" cy="3610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13276" y="4819724"/>
              <a:ext cx="278447" cy="21123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01078" y="2668298"/>
              <a:ext cx="278447" cy="21123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76264" y="2654040"/>
              <a:ext cx="261218" cy="20717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54077" y="4823787"/>
              <a:ext cx="261218" cy="20717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25457" y="4821998"/>
              <a:ext cx="266504" cy="20217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54250" y="2656770"/>
              <a:ext cx="266504" cy="202175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687" y="1637093"/>
            <a:ext cx="3856565" cy="162329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67108" y="5117316"/>
            <a:ext cx="2806769" cy="18389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91021" y="5487496"/>
            <a:ext cx="3281866" cy="715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eaLnBrk="1" hangingPunct="1"/>
            <a:r>
              <a:rPr lang="en-US" sz="2900" dirty="0" smtClean="0">
                <a:ea typeface="ＭＳ Ｐゴシック" charset="-128"/>
                <a:cs typeface="ＭＳ Ｐゴシック" charset="-128"/>
              </a:rPr>
              <a:t>Elastic scheduling of real-time tasks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solidFill>
            <a:schemeClr val="bg2"/>
          </a:solidFill>
        </p:spPr>
        <p:txBody>
          <a:bodyPr>
            <a:noAutofit/>
          </a:bodyPr>
          <a:lstStyle/>
          <a:p>
            <a:pPr algn="l" eaLnBrk="1" hangingPunct="1">
              <a:buFont typeface="Wingdings 3" pitchFamily="-107" charset="2"/>
              <a:buNone/>
              <a:defRPr/>
            </a:pPr>
            <a:r>
              <a:rPr lang="en-US" sz="1600" u="sng" smtClean="0">
                <a:ea typeface="ＭＳ Ｐゴシック" pitchFamily="-107" charset="-128"/>
                <a:cs typeface="ＭＳ Ｐゴシック" pitchFamily="-107" charset="-128"/>
              </a:rPr>
              <a:t>Ref:</a:t>
            </a:r>
            <a:r>
              <a:rPr lang="en-US" sz="1600" smtClean="0">
                <a:ea typeface="ＭＳ Ｐゴシック" pitchFamily="-107" charset="-128"/>
                <a:cs typeface="ＭＳ Ｐゴシック" pitchFamily="-107" charset="-128"/>
              </a:rPr>
              <a:t> Elastic task model for adaptive rate control. Buttazzo, Lipari and Abeni. IEEE Real-Time Systems Symposium, 1998.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Compression and decompression</a:t>
            </a:r>
          </a:p>
        </p:txBody>
      </p:sp>
      <p:sp>
        <p:nvSpPr>
          <p:cNvPr id="3072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303875B-0C04-8F4A-A64C-42D631F175B4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72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When workload reduces, which may be because a task is complete and is removed from the task set, other tasks can expand or return to their nominal utilizations.</a:t>
            </a:r>
          </a:p>
          <a:p>
            <a:pPr eaLnBrk="1" hangingPunct="1"/>
            <a:endParaRPr lang="en-US" smtClean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Compression/decompression refer to the utilization of the task.</a:t>
            </a:r>
          </a:p>
          <a:p>
            <a:pPr lvl="1"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Increasing the period compresses the utilization.</a:t>
            </a:r>
          </a:p>
          <a:p>
            <a:pPr lvl="1"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Decreasing the period expands the utilization.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When do we compress/decompress?</a:t>
            </a:r>
          </a:p>
        </p:txBody>
      </p:sp>
      <p:sp>
        <p:nvSpPr>
          <p:cNvPr id="31747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DF849BA-7B9B-DF45-A386-22B6A7D19C8A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749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Can we increase or decrease the period of a task at any time instant?</a:t>
            </a:r>
          </a:p>
          <a:p>
            <a:pPr lvl="1" eaLnBrk="1" hangingPunct="1"/>
            <a:endParaRPr lang="en-US" smtClean="0">
              <a:latin typeface="Calibri" charset="0"/>
              <a:ea typeface="Calibri" charset="0"/>
              <a:cs typeface="Calibri" charset="0"/>
            </a:endParaRPr>
          </a:p>
          <a:p>
            <a:pPr lvl="1"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Periods can be increased at any time (immediately). </a:t>
            </a:r>
          </a:p>
          <a:p>
            <a:pPr lvl="1" eaLnBrk="1" hangingPunct="1"/>
            <a:endParaRPr lang="en-US" smtClean="0">
              <a:latin typeface="Calibri" charset="0"/>
              <a:ea typeface="Calibri" charset="0"/>
              <a:cs typeface="Calibri" charset="0"/>
            </a:endParaRPr>
          </a:p>
          <a:p>
            <a:pPr lvl="1"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Periods can be decreased (utilization increased) only at the next release time of  the task.</a:t>
            </a:r>
          </a:p>
          <a:p>
            <a:pPr lvl="1" eaLnBrk="1" hangingPunct="1"/>
            <a:endParaRPr lang="en-US" smtClean="0">
              <a:latin typeface="Calibri" charset="0"/>
              <a:ea typeface="Calibri" charset="0"/>
              <a:cs typeface="Calibri" charset="0"/>
            </a:endParaRPr>
          </a:p>
          <a:p>
            <a:pPr lvl="1"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[If you want the detailed proof, consult the reference article.]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Why decompress at specific instants?</a:t>
            </a:r>
          </a:p>
        </p:txBody>
      </p:sp>
      <p:sp>
        <p:nvSpPr>
          <p:cNvPr id="32771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4E30327-25A9-AB45-9B4C-5A3E04FF24DC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smtClean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3" name="Content Placeholder 4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sz="2000" dirty="0" smtClean="0">
                    <a:latin typeface="Calibri" charset="0"/>
                    <a:ea typeface="Calibri" charset="0"/>
                    <a:cs typeface="Calibri" charset="0"/>
                  </a:rPr>
                  <a:t>Originally, </a:t>
                </a:r>
                <a:r>
                  <a:rPr lang="en-US" sz="2000" i="1" dirty="0" smtClean="0">
                    <a:latin typeface="Calibri" charset="0"/>
                    <a:ea typeface="Calibri" charset="0"/>
                    <a:cs typeface="Calibri" charset="0"/>
                  </a:rPr>
                  <a:t>U</a:t>
                </a:r>
                <a:r>
                  <a:rPr lang="en-US" sz="2000" dirty="0" smtClean="0">
                    <a:latin typeface="Calibri" charset="0"/>
                    <a:ea typeface="Calibri" charset="0"/>
                    <a:cs typeface="Calibri" charset="0"/>
                  </a:rPr>
                  <a:t> = 3/10 + 2/3 = 0.9666 &lt; 1.</a:t>
                </a:r>
              </a:p>
              <a:p>
                <a:pPr eaLnBrk="1" hangingPunct="1"/>
                <a:r>
                  <a:rPr lang="en-US" sz="2000" dirty="0" smtClean="0">
                    <a:latin typeface="Calibri" charset="0"/>
                    <a:ea typeface="Calibri" charset="0"/>
                    <a:cs typeface="Calibri" charset="0"/>
                  </a:rPr>
                  <a:t>After changing </a:t>
                </a:r>
                <a:r>
                  <a:rPr lang="en-US" sz="2000" i="1" dirty="0" smtClean="0">
                    <a:latin typeface="Calibri" charset="0"/>
                    <a:ea typeface="Calibri" charset="0"/>
                    <a:cs typeface="Calibri" charset="0"/>
                  </a:rPr>
                  <a:t>both</a:t>
                </a:r>
                <a:r>
                  <a:rPr lang="en-US" sz="2000" dirty="0" smtClean="0">
                    <a:latin typeface="Calibri" charset="0"/>
                    <a:ea typeface="Calibri" charset="0"/>
                    <a:cs typeface="Calibri" charset="0"/>
                  </a:rPr>
                  <a:t> periods at </a:t>
                </a:r>
                <a:r>
                  <a:rPr lang="en-US" sz="2000" i="1" dirty="0" smtClean="0">
                    <a:latin typeface="Calibri" charset="0"/>
                    <a:ea typeface="Calibri" charset="0"/>
                    <a:cs typeface="Calibri" charset="0"/>
                  </a:rPr>
                  <a:t>t</a:t>
                </a:r>
                <a:r>
                  <a:rPr lang="en-US" sz="2000" dirty="0" smtClean="0">
                    <a:latin typeface="Calibri" charset="0"/>
                    <a:ea typeface="Calibri" charset="0"/>
                    <a:cs typeface="Calibri" charset="0"/>
                  </a:rPr>
                  <a:t>=14: </a:t>
                </a:r>
                <a:r>
                  <a:rPr lang="en-US" sz="2000" i="1" dirty="0" smtClean="0">
                    <a:latin typeface="Calibri" charset="0"/>
                    <a:ea typeface="Calibri" charset="0"/>
                    <a:cs typeface="Calibri" charset="0"/>
                  </a:rPr>
                  <a:t>U </a:t>
                </a:r>
                <a:r>
                  <a:rPr lang="en-US" sz="2000" dirty="0" smtClean="0">
                    <a:latin typeface="Calibri" charset="0"/>
                    <a:ea typeface="Calibri" charset="0"/>
                    <a:cs typeface="Calibri" charset="0"/>
                  </a:rPr>
                  <a:t>= 3/5 + 2/6 = 0.9666 &lt; 1.</a:t>
                </a:r>
              </a:p>
              <a:p>
                <a:pPr eaLnBrk="1" hangingPunct="1"/>
                <a:r>
                  <a:rPr lang="en-US" sz="2000" dirty="0" smtClean="0">
                    <a:latin typeface="Calibri" charset="0"/>
                    <a:ea typeface="Calibri" charset="0"/>
                    <a:cs typeface="Calibri" charset="0"/>
                  </a:rPr>
                  <a:t>If the period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alibri" charset="0"/>
                    <a:ea typeface="Calibri" charset="0"/>
                    <a:cs typeface="Calibri" charset="0"/>
                  </a:rPr>
                  <a:t> is changed at once (at </a:t>
                </a:r>
                <a:r>
                  <a:rPr lang="en-US" sz="2000" i="1" dirty="0" smtClean="0">
                    <a:latin typeface="Calibri" charset="0"/>
                    <a:ea typeface="Calibri" charset="0"/>
                    <a:cs typeface="Calibri" charset="0"/>
                  </a:rPr>
                  <a:t>t</a:t>
                </a:r>
                <a:r>
                  <a:rPr lang="en-US" sz="2000" dirty="0" smtClean="0">
                    <a:latin typeface="Calibri" charset="0"/>
                    <a:ea typeface="Calibri" charset="0"/>
                    <a:cs typeface="Calibri" charset="0"/>
                  </a:rPr>
                  <a:t>=14),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𝜏</m:t>
                        </m:r>
                      </m:e>
                      <m:sub>
                        <m:r>
                          <a:rPr lang="en-US" sz="2000" i="1" dirty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sub>
                    </m:sSub>
                    <m:r>
                      <a:rPr lang="en-US" sz="2000" i="1" dirty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Calibri" charset="0"/>
                    <a:ea typeface="Calibri" charset="0"/>
                    <a:cs typeface="Calibri" charset="0"/>
                  </a:rPr>
                  <a:t>misses a deadline.</a:t>
                </a:r>
              </a:p>
            </p:txBody>
          </p:sp>
        </mc:Choice>
        <mc:Fallback xmlns="">
          <p:sp>
            <p:nvSpPr>
              <p:cNvPr id="32773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125"/>
              </a:xfrm>
              <a:blipFill rotWithShape="0">
                <a:blip r:embed="rId2"/>
                <a:stretch>
                  <a:fillRect l="-296" t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60" y="2427968"/>
            <a:ext cx="7763029" cy="37914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12160" y="5589240"/>
            <a:ext cx="1152128" cy="63017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5667946"/>
            <a:ext cx="1303908" cy="564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Highlights</a:t>
            </a:r>
          </a:p>
        </p:txBody>
      </p:sp>
      <p:sp>
        <p:nvSpPr>
          <p:cNvPr id="33795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359F58-C961-FE4A-BA05-869A498A3992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797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The elastic task model</a:t>
            </a:r>
          </a:p>
          <a:p>
            <a:pPr eaLnBrk="1" hangingPunct="1"/>
            <a:endParaRPr lang="en-US" smtClean="0">
              <a:latin typeface="Calibri" charset="0"/>
              <a:ea typeface="Calibri" charset="0"/>
              <a:cs typeface="Calibri" charset="0"/>
            </a:endParaRPr>
          </a:p>
          <a:p>
            <a:pPr lvl="1"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Allows period (rate) adaptation in a real-time system.</a:t>
            </a:r>
          </a:p>
          <a:p>
            <a:pPr lvl="1"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Analogous to physical spring systems.</a:t>
            </a:r>
          </a:p>
          <a:p>
            <a:pPr lvl="1" eaLnBrk="1" hangingPunct="1"/>
            <a:endParaRPr lang="en-US" smtClean="0">
              <a:latin typeface="Calibri" charset="0"/>
              <a:ea typeface="Calibri" charset="0"/>
              <a:cs typeface="Calibri" charset="0"/>
            </a:endParaRPr>
          </a:p>
          <a:p>
            <a:pPr lvl="1"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Like skip-based scheduling, elastic scheduling is suitable for multimedia applications.</a:t>
            </a:r>
          </a:p>
          <a:p>
            <a:pPr lvl="1"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Also useful in manufacturing applications.</a:t>
            </a:r>
          </a:p>
          <a:p>
            <a:pPr lvl="2"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Silicon wafers processed in a semiconductor plant.</a:t>
            </a:r>
          </a:p>
          <a:p>
            <a:pPr lvl="2"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We can reduce the rate of processing but we cannot skip a wafer.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What you should know</a:t>
            </a:r>
          </a:p>
        </p:txBody>
      </p:sp>
      <p:sp>
        <p:nvSpPr>
          <p:cNvPr id="34819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0D1E60A-9B6C-A148-8FE8-6E519B138B82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821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How do we adjust the periods of tasks?</a:t>
            </a:r>
          </a:p>
          <a:p>
            <a:pPr eaLnBrk="1" hangingPunct="1"/>
            <a:endParaRPr lang="en-US" sz="2000" smtClean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When can we adjust the periods of tasks?</a:t>
            </a:r>
          </a:p>
          <a:p>
            <a:pPr eaLnBrk="1" hangingPunct="1"/>
            <a:endParaRPr lang="en-US" sz="2000" smtClean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Period changes are performed, typically, when a new task is added to the system (may need to compress tasks) or when a task is removed (can decompress remaining tasks).</a:t>
            </a:r>
          </a:p>
          <a:p>
            <a:pPr eaLnBrk="1" hangingPunct="1"/>
            <a:endParaRPr lang="en-US" sz="2000" smtClean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sz="2000" smtClean="0">
                <a:solidFill>
                  <a:srgbClr val="3E5D78"/>
                </a:solidFill>
                <a:latin typeface="Calibri" charset="0"/>
                <a:ea typeface="Calibri" charset="0"/>
                <a:cs typeface="Calibri" charset="0"/>
              </a:rPr>
              <a:t>The choice of which soft real-time model to adopt depends on the application and the expected behaviour.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eaLnBrk="1" hangingPunct="1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Tasks with variable execution times</a:t>
            </a:r>
          </a:p>
        </p:txBody>
      </p:sp>
      <p:sp>
        <p:nvSpPr>
          <p:cNvPr id="15363" name="Subtitle 2"/>
          <p:cNvSpPr>
            <a:spLocks noGrp="1"/>
          </p:cNvSpPr>
          <p:nvPr>
            <p:ph type="subTitle" idx="1"/>
          </p:nvPr>
        </p:nvSpPr>
        <p:spPr>
          <a:solidFill>
            <a:srgbClr val="BACC82">
              <a:alpha val="50195"/>
            </a:srgbClr>
          </a:solidFill>
        </p:spPr>
        <p:txBody>
          <a:bodyPr/>
          <a:lstStyle/>
          <a:p>
            <a:pPr algn="l" eaLnBrk="1" hangingPunct="1">
              <a:lnSpc>
                <a:spcPct val="80000"/>
              </a:lnSpc>
            </a:pPr>
            <a:r>
              <a:rPr lang="en-US" sz="1700" u="sng" dirty="0" smtClean="0">
                <a:latin typeface="Calibri" charset="0"/>
                <a:ea typeface="Calibri" charset="0"/>
                <a:cs typeface="Calibri" charset="0"/>
              </a:rPr>
              <a:t>Ref:</a:t>
            </a:r>
            <a:r>
              <a:rPr lang="en-US" sz="1700" dirty="0" smtClean="0">
                <a:latin typeface="Calibri" charset="0"/>
                <a:ea typeface="Calibri" charset="0"/>
                <a:cs typeface="Calibri" charset="0"/>
              </a:rPr>
              <a:t>  Algorithms for scheduling imprecise computations. Liu, et al. IEEE Computer, vol. 25, no. 5, May 1991.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Lecture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Elastic scheduling allows us to adjust task periods at times of overload </a:t>
            </a:r>
          </a:p>
          <a:p>
            <a:pPr lvl="1" eaLnBrk="1" hangingPunct="1"/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In this lecture, we will examine a third approach</a:t>
            </a:r>
          </a:p>
          <a:p>
            <a:pPr lvl="1" eaLnBrk="1" hangingPunct="1"/>
            <a:r>
              <a:rPr lang="en-US" u="sng" dirty="0" smtClean="0">
                <a:latin typeface="Calibri" charset="0"/>
                <a:ea typeface="Calibri" charset="0"/>
                <a:cs typeface="Calibri" charset="0"/>
              </a:rPr>
              <a:t>Imprecise computation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, which trades accuracy of computation for schedulability</a:t>
            </a:r>
          </a:p>
          <a:p>
            <a:pPr lvl="1"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Assumes that the accuracy of computation is related to the execution time allotted to the task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F9BCE4-464B-FB49-A4D4-9076D8FB3058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389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Why is the imprecise computation model useful?</a:t>
            </a:r>
          </a:p>
        </p:txBody>
      </p:sp>
      <p:sp>
        <p:nvSpPr>
          <p:cNvPr id="17411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5DC05FF-4E3C-D344-B502-C9B2BD758A72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case for imprecise computations</a:t>
            </a:r>
          </a:p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For specific applications, approximate results may suffice</a:t>
            </a:r>
          </a:p>
          <a:p>
            <a:pPr lvl="1"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Image processing (fuzzy frames)</a:t>
            </a:r>
          </a:p>
          <a:p>
            <a:pPr lvl="1"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Object tracking (location estimates rather than accurate location)</a:t>
            </a:r>
          </a:p>
          <a:p>
            <a:pPr lvl="1"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Artificial intelligence algorithms typically perform a search (shorter search time results in a lower quality result)</a:t>
            </a:r>
          </a:p>
          <a:p>
            <a:pPr lvl="2"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Google’s search is not a bad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UBC | CPEN 432 | Real-Time Systems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C414627-DBC8-FF4D-A973-BBEA0FDD961D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8436" name="Picture 5" descr="GoogleSearch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76213"/>
            <a:ext cx="6781800" cy="597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6"/>
          <p:cNvSpPr/>
          <p:nvPr/>
        </p:nvSpPr>
        <p:spPr>
          <a:xfrm>
            <a:off x="5486400" y="1447800"/>
            <a:ext cx="2209800" cy="6096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</a:endParaRPr>
          </a:p>
        </p:txBody>
      </p:sp>
      <p:sp>
        <p:nvSpPr>
          <p:cNvPr id="18440" name="TextBox 7"/>
          <p:cNvSpPr txBox="1">
            <a:spLocks noChangeArrowheads="1"/>
          </p:cNvSpPr>
          <p:nvPr/>
        </p:nvSpPr>
        <p:spPr bwMode="auto">
          <a:xfrm>
            <a:off x="4800600" y="2176463"/>
            <a:ext cx="254576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Avenir Book"/>
              </a:rPr>
              <a:t>Can return fewer pages if out of time.</a:t>
            </a:r>
          </a:p>
        </p:txBody>
      </p:sp>
      <p:sp>
        <p:nvSpPr>
          <p:cNvPr id="9" name="Rectangle 8"/>
          <p:cNvSpPr/>
          <p:nvPr/>
        </p:nvSpPr>
        <p:spPr>
          <a:xfrm>
            <a:off x="4800600" y="1219200"/>
            <a:ext cx="3048001" cy="1524000"/>
          </a:xfrm>
          <a:prstGeom prst="rect">
            <a:avLst/>
          </a:prstGeom>
          <a:solidFill>
            <a:schemeClr val="accent2">
              <a:alpha val="17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How do we achieve the imprecise computation model?</a:t>
            </a:r>
          </a:p>
        </p:txBody>
      </p:sp>
      <p:sp>
        <p:nvSpPr>
          <p:cNvPr id="19459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276AA3D-11F3-C54F-81E2-3D62F062917D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We assume that tasks are iterative</a:t>
            </a:r>
          </a:p>
          <a:p>
            <a:pPr lvl="1"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number of iterations suggests quality (fewer iterations imply lower quality)</a:t>
            </a:r>
          </a:p>
          <a:p>
            <a:pPr lvl="1"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Terminate the task after a few iterations with acceptable quality</a:t>
            </a:r>
          </a:p>
          <a:p>
            <a:pPr lvl="1"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Tasks may have a </a:t>
            </a:r>
            <a:r>
              <a:rPr lang="en-US" u="sng" dirty="0" smtClean="0">
                <a:latin typeface="Calibri" charset="0"/>
                <a:ea typeface="Calibri" charset="0"/>
                <a:cs typeface="Calibri" charset="0"/>
              </a:rPr>
              <a:t>mandatory part</a:t>
            </a:r>
          </a:p>
          <a:p>
            <a:pPr lvl="2"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Any computation beyond this mandatory portion improves the quality but the task is meaningless without the mandatory portion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57200" y="172293"/>
            <a:ext cx="8229600" cy="990600"/>
          </a:xfrm>
        </p:spPr>
        <p:txBody>
          <a:bodyPr/>
          <a:lstStyle/>
          <a:p>
            <a:pPr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Many models for soft real-time systems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39093"/>
            <a:ext cx="8229600" cy="4937125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633F32"/>
                </a:solidFill>
                <a:latin typeface="Calibri" charset="0"/>
                <a:ea typeface="Calibri" charset="0"/>
                <a:cs typeface="Calibri" charset="0"/>
              </a:rPr>
              <a:t>Why?</a:t>
            </a:r>
          </a:p>
          <a:p>
            <a:pPr eaLnBrk="1" hangingPunct="1"/>
            <a:endParaRPr lang="en-US" smtClean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There are a variety of soft real-time systems.</a:t>
            </a:r>
          </a:p>
          <a:p>
            <a:pPr eaLnBrk="1" hangingPunct="1"/>
            <a:endParaRPr lang="en-US" smtClean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And there are a variety of ways in which their behaviour can be altered.</a:t>
            </a:r>
          </a:p>
          <a:p>
            <a:pPr lvl="1" eaLnBrk="1" hangingPunct="1"/>
            <a:endParaRPr lang="en-US" sz="1800" smtClean="0">
              <a:latin typeface="Calibri" charset="0"/>
              <a:ea typeface="Calibri" charset="0"/>
              <a:cs typeface="Calibri" charset="0"/>
            </a:endParaRPr>
          </a:p>
          <a:p>
            <a:pPr lvl="1" eaLnBrk="1" hangingPunct="1"/>
            <a:r>
              <a:rPr lang="en-US" sz="1800" smtClean="0">
                <a:latin typeface="Calibri" charset="0"/>
                <a:ea typeface="Calibri" charset="0"/>
                <a:cs typeface="Calibri" charset="0"/>
              </a:rPr>
              <a:t>In a multimedia system…</a:t>
            </a:r>
          </a:p>
          <a:p>
            <a:pPr lvl="2" eaLnBrk="1" hangingPunct="1"/>
            <a:r>
              <a:rPr lang="en-US" sz="1500" smtClean="0">
                <a:latin typeface="Calibri" charset="0"/>
                <a:ea typeface="Calibri" charset="0"/>
                <a:cs typeface="Calibri" charset="0"/>
              </a:rPr>
              <a:t>Frames can be dropped, i.e., jobs can be skipped.</a:t>
            </a:r>
          </a:p>
          <a:p>
            <a:pPr lvl="2" eaLnBrk="1" hangingPunct="1"/>
            <a:r>
              <a:rPr lang="en-US" sz="1500" smtClean="0">
                <a:latin typeface="Calibri" charset="0"/>
                <a:ea typeface="Calibri" charset="0"/>
                <a:cs typeface="Calibri" charset="0"/>
              </a:rPr>
              <a:t>Alternatively, it is possible to reduce the frame rate.</a:t>
            </a:r>
          </a:p>
          <a:p>
            <a:pPr lvl="3" eaLnBrk="1" hangingPunct="1"/>
            <a:r>
              <a:rPr lang="en-US" sz="1400" smtClean="0">
                <a:latin typeface="Calibri" charset="0"/>
                <a:ea typeface="Calibri" charset="0"/>
                <a:cs typeface="Calibri" charset="0"/>
              </a:rPr>
              <a:t>Move from 60 fps to 30 fps or to 24 fps.</a:t>
            </a:r>
          </a:p>
          <a:p>
            <a:pPr lvl="3" eaLnBrk="1" hangingPunct="1"/>
            <a:r>
              <a:rPr lang="en-US" sz="1400" smtClean="0">
                <a:latin typeface="Calibri" charset="0"/>
                <a:ea typeface="Calibri" charset="0"/>
                <a:cs typeface="Calibri" charset="0"/>
              </a:rPr>
              <a:t>We are changing the periodicity of a task.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12775" y="6376243"/>
            <a:ext cx="198120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7872AD-08DA-3343-9D1B-36D2497CF1A5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38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898775" y="6376243"/>
            <a:ext cx="3505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90600" y="4972893"/>
            <a:ext cx="5181600" cy="914400"/>
          </a:xfrm>
          <a:prstGeom prst="round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248400" y="5125293"/>
            <a:ext cx="19812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The elastic task model provides a natural abstraction for such tasks.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More examples</a:t>
            </a:r>
          </a:p>
        </p:txBody>
      </p:sp>
      <p:sp>
        <p:nvSpPr>
          <p:cNvPr id="2048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E8252A1-8AED-8D45-B83E-9DC156B1CCF6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48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Radar tracking: Get estimated target locations in a timely fashion rather than accurate information that is too late to be of use</a:t>
            </a:r>
          </a:p>
          <a:p>
            <a:pPr eaLnBrk="1" hangingPunct="1"/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Multimedia systems: Transmit a low quality image in time rather than missing the deadline, e.g., to meet the 24 fps requirement</a:t>
            </a:r>
          </a:p>
          <a:p>
            <a:pPr eaLnBrk="1" hangingPunct="1"/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Control systems: Produce an approximate result by a control law as long as the controlled system, e.g., cruise control system, remains stable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Scheduling imprecise tasks</a:t>
            </a:r>
          </a:p>
        </p:txBody>
      </p:sp>
      <p:sp>
        <p:nvSpPr>
          <p:cNvPr id="21507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63FCBB-6C89-9E40-A44F-1CFA9D1BE958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Tasks are periodic with known period (P</a:t>
            </a:r>
            <a:r>
              <a:rPr lang="en-US" sz="2000" baseline="-25000" dirty="0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) and an execution time range [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n-US" sz="2000" baseline="-25000" dirty="0" err="1" smtClean="0">
                <a:latin typeface="Calibri" charset="0"/>
                <a:ea typeface="Calibri" charset="0"/>
                <a:cs typeface="Calibri" charset="0"/>
              </a:rPr>
              <a:t>i,min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n-US" sz="2000" baseline="-25000" dirty="0" err="1" smtClean="0">
                <a:latin typeface="Calibri" charset="0"/>
                <a:ea typeface="Calibri" charset="0"/>
                <a:cs typeface="Calibri" charset="0"/>
              </a:rPr>
              <a:t>i,max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 eaLnBrk="1" hangingPunct="1"/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n-US" sz="2000" baseline="-25000" dirty="0" err="1" smtClean="0">
                <a:latin typeface="Calibri" charset="0"/>
                <a:ea typeface="Calibri" charset="0"/>
                <a:cs typeface="Calibri" charset="0"/>
              </a:rPr>
              <a:t>i,min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represents the mandatory execution required by each task</a:t>
            </a:r>
          </a:p>
          <a:p>
            <a:pPr eaLnBrk="1" hangingPunct="1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The accuracy of a task is highest when each job executes for 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n-US" sz="2000" baseline="-25000" dirty="0" err="1" smtClean="0">
                <a:latin typeface="Calibri" charset="0"/>
                <a:ea typeface="Calibri" charset="0"/>
                <a:cs typeface="Calibri" charset="0"/>
              </a:rPr>
              <a:t>i,max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time units</a:t>
            </a:r>
          </a:p>
          <a:p>
            <a:pPr eaLnBrk="1" hangingPunct="1"/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First step</a:t>
            </a:r>
          </a:p>
          <a:p>
            <a:pPr lvl="1" eaLnBrk="1" hangingPunct="1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Ensure that the mandatory portions of all tasks are schedulable</a:t>
            </a:r>
          </a:p>
          <a:p>
            <a:pPr lvl="1" eaLnBrk="1" hangingPunct="1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If tasks are scheduled with rate monotonic priorities, we can use the Liu &amp; </a:t>
            </a:r>
            <a:r>
              <a:rPr lang="en-US" sz="1800" dirty="0" err="1" smtClean="0">
                <a:latin typeface="Calibri" charset="0"/>
                <a:ea typeface="Calibri" charset="0"/>
                <a:cs typeface="Calibri" charset="0"/>
              </a:rPr>
              <a:t>Layland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bound 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9325" y="5072063"/>
            <a:ext cx="262255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Example task set</a:t>
            </a:r>
          </a:p>
        </p:txBody>
      </p:sp>
      <p:sp>
        <p:nvSpPr>
          <p:cNvPr id="22531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F882405-00C6-3C4D-AB1E-3139108CBF19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187675437"/>
              </p:ext>
            </p:extLst>
          </p:nvPr>
        </p:nvGraphicFramePr>
        <p:xfrm>
          <a:off x="457200" y="1219200"/>
          <a:ext cx="8229600" cy="148590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20574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Task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e</a:t>
                      </a:r>
                      <a:r>
                        <a:rPr kumimoji="0" lang="en-US" sz="18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min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venir Book"/>
                        <a:ea typeface="ＭＳ Ｐゴシック" pitchFamily="-107" charset="-128"/>
                        <a:cs typeface="ＭＳ Ｐゴシック" pitchFamily="-107" charset="-128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e</a:t>
                      </a:r>
                      <a:r>
                        <a:rPr kumimoji="0" lang="en-US" sz="18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max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venir Book"/>
                        <a:ea typeface="ＭＳ Ｐゴシック" pitchFamily="-107" charset="-128"/>
                        <a:cs typeface="ＭＳ Ｐゴシック" pitchFamily="-107" charset="-128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P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T1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2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7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10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T2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8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25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T3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6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10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30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362200" y="4419600"/>
            <a:ext cx="51997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The mandatory portion of this task set is schedulable.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8775" y="3524250"/>
            <a:ext cx="413385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Scheduling imprecise tasks</a:t>
            </a:r>
          </a:p>
        </p:txBody>
      </p:sp>
      <p:sp>
        <p:nvSpPr>
          <p:cNvPr id="23555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8BDDEFB-7F96-4E47-B4D6-D882594C1333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6670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Once we have ensured that the mandatory portions are schedulable, we have many options</a:t>
            </a:r>
          </a:p>
          <a:p>
            <a:pPr eaLnBrk="1" hangingPunct="1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The loss in accuracy for each task can be specified by some error function </a:t>
            </a:r>
            <a:r>
              <a:rPr lang="en-US" sz="1800" i="1" dirty="0" smtClean="0">
                <a:latin typeface="Calibri" charset="0"/>
                <a:ea typeface="Calibri" charset="0"/>
                <a:cs typeface="Calibri" charset="0"/>
              </a:rPr>
              <a:t>F </a:t>
            </a:r>
          </a:p>
          <a:p>
            <a:pPr lvl="1" eaLnBrk="1" hangingPunct="1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Let </a:t>
            </a:r>
            <a:r>
              <a:rPr lang="en-US" sz="1800" dirty="0" err="1" smtClean="0"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n-US" sz="1800" baseline="-25000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be the execution time of </a:t>
            </a:r>
            <a:r>
              <a:rPr lang="en-US" sz="1800" dirty="0" err="1" smtClean="0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sz="1800" baseline="-25000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; then the error is some function of </a:t>
            </a:r>
            <a:r>
              <a:rPr lang="en-US" sz="1800" dirty="0" err="1" smtClean="0"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n-US" sz="1800" baseline="-25000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1800" dirty="0" err="1" smtClean="0"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n-US" sz="1800" baseline="-25000" dirty="0" err="1" smtClean="0">
                <a:latin typeface="Calibri" charset="0"/>
                <a:ea typeface="Calibri" charset="0"/>
                <a:cs typeface="Calibri" charset="0"/>
              </a:rPr>
              <a:t>i,max</a:t>
            </a:r>
            <a:endParaRPr lang="en-US" sz="1800" dirty="0" smtClean="0">
              <a:latin typeface="Calibri" charset="0"/>
              <a:ea typeface="Calibri" charset="0"/>
              <a:cs typeface="Calibri" charset="0"/>
            </a:endParaRPr>
          </a:p>
          <a:p>
            <a:pPr lvl="1" eaLnBrk="1" hangingPunct="1"/>
            <a:endParaRPr lang="en-US" sz="1800" baseline="-25000" dirty="0" smtClean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We could decide to minimize the (weighted) sum of errors</a:t>
            </a:r>
          </a:p>
          <a:p>
            <a:pPr lvl="1" eaLnBrk="1" hangingPunct="1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How do we find the values for {</a:t>
            </a:r>
            <a:r>
              <a:rPr lang="en-US" sz="1800" dirty="0" err="1" smtClean="0"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n-US" sz="1800" baseline="-25000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} that minimize the error?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46450" y="4070350"/>
            <a:ext cx="23685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2775" y="4191000"/>
            <a:ext cx="19122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Objective function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943600" y="4283075"/>
            <a:ext cx="219226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Relative importance of the tasks</a:t>
            </a:r>
          </a:p>
        </p:txBody>
      </p:sp>
      <p:sp>
        <p:nvSpPr>
          <p:cNvPr id="9" name="Oval 8"/>
          <p:cNvSpPr/>
          <p:nvPr/>
        </p:nvSpPr>
        <p:spPr>
          <a:xfrm>
            <a:off x="4124349" y="4228349"/>
            <a:ext cx="304800" cy="322435"/>
          </a:xfrm>
          <a:prstGeom prst="ellipse">
            <a:avLst/>
          </a:prstGeom>
          <a:solidFill>
            <a:schemeClr val="accent2">
              <a:alpha val="44000"/>
            </a:schemeClr>
          </a:solidFill>
          <a:ln w="2222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Curved Connector 10"/>
          <p:cNvCxnSpPr>
            <a:stCxn id="8" idx="0"/>
            <a:endCxn id="9" idx="7"/>
          </p:cNvCxnSpPr>
          <p:nvPr/>
        </p:nvCxnSpPr>
        <p:spPr>
          <a:xfrm rot="16200000" flipV="1">
            <a:off x="5708370" y="2951711"/>
            <a:ext cx="7506" cy="2655222"/>
          </a:xfrm>
          <a:prstGeom prst="curvedConnector3">
            <a:avLst>
              <a:gd name="adj1" fmla="val 3774660"/>
            </a:avLst>
          </a:prstGeom>
          <a:ln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6450" y="4927600"/>
            <a:ext cx="221615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09600" y="4572000"/>
            <a:ext cx="22105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Subject to constraints</a:t>
            </a:r>
          </a:p>
        </p:txBody>
      </p:sp>
      <p:sp>
        <p:nvSpPr>
          <p:cNvPr id="14" name="Right Bracket 13"/>
          <p:cNvSpPr/>
          <p:nvPr/>
        </p:nvSpPr>
        <p:spPr>
          <a:xfrm>
            <a:off x="5638800" y="4927600"/>
            <a:ext cx="228600" cy="558800"/>
          </a:xfrm>
          <a:prstGeom prst="rightBracke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943600" y="5057775"/>
            <a:ext cx="20525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Constraints on execution time</a:t>
            </a:r>
          </a:p>
        </p:txBody>
      </p:sp>
      <p:sp>
        <p:nvSpPr>
          <p:cNvPr id="16" name="Right Bracket 15"/>
          <p:cNvSpPr/>
          <p:nvPr/>
        </p:nvSpPr>
        <p:spPr>
          <a:xfrm>
            <a:off x="5638800" y="5537200"/>
            <a:ext cx="228600" cy="558800"/>
          </a:xfrm>
          <a:prstGeom prst="rightBracke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943600" y="5667375"/>
            <a:ext cx="17145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Schedulability constraint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85738" y="5116513"/>
            <a:ext cx="2777748" cy="369332"/>
          </a:xfrm>
          <a:prstGeom prst="rect">
            <a:avLst/>
          </a:prstGeom>
          <a:solidFill>
            <a:schemeClr val="accent2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Linear program formulation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2400" y="3886200"/>
            <a:ext cx="8839200" cy="2358328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  <p:bldP spid="13" grpId="0"/>
      <p:bldP spid="14" grpId="0" animBg="1"/>
      <p:bldP spid="15" grpId="0"/>
      <p:bldP spid="16" grpId="0" animBg="1"/>
      <p:bldP spid="17" grpId="0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 simple error function</a:t>
            </a:r>
          </a:p>
        </p:txBody>
      </p:sp>
      <p:sp>
        <p:nvSpPr>
          <p:cNvPr id="24579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DB1AC8B-5D15-8A43-BD97-891AD9ACE906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581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81200"/>
          </a:xfrm>
        </p:spPr>
        <p:txBody>
          <a:bodyPr/>
          <a:lstStyle/>
          <a:p>
            <a:pPr eaLnBrk="1" hangingPunct="1"/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F(e</a:t>
            </a:r>
            <a:r>
              <a:rPr lang="en-US" sz="2400" i="1" baseline="-25000" dirty="0" err="1" smtClean="0">
                <a:latin typeface="Calibri" charset="0"/>
                <a:ea typeface="Calibri" charset="0"/>
                <a:cs typeface="Calibri" charset="0"/>
              </a:rPr>
              <a:t>i,max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n-US" sz="2400" i="1" baseline="-25000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) =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n-US" sz="2400" i="1" baseline="-25000" dirty="0" err="1" smtClean="0">
                <a:latin typeface="Calibri" charset="0"/>
                <a:ea typeface="Calibri" charset="0"/>
                <a:cs typeface="Calibri" charset="0"/>
              </a:rPr>
              <a:t>i,max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 –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n-US" sz="2400" i="1" baseline="-25000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is a simple error function</a:t>
            </a:r>
          </a:p>
          <a:p>
            <a:pPr eaLnBrk="1" hangingPunct="1"/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Let us also assume that the weight of each task is 1.</a:t>
            </a:r>
          </a:p>
        </p:txBody>
      </p:sp>
      <p:pic>
        <p:nvPicPr>
          <p:cNvPr id="24582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3975" y="3048000"/>
            <a:ext cx="3857625" cy="2490788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165475" y="5649913"/>
            <a:ext cx="2426946" cy="369332"/>
          </a:xfrm>
          <a:prstGeom prst="rect">
            <a:avLst/>
          </a:prstGeom>
          <a:solidFill>
            <a:schemeClr val="accent2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 simple linear 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Solving the linear program</a:t>
            </a:r>
          </a:p>
        </p:txBody>
      </p:sp>
      <p:sp>
        <p:nvSpPr>
          <p:cNvPr id="2560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61B338F-BE6B-F445-8AFE-067B0A3EA78D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3429000"/>
            <a:ext cx="8229600" cy="2605087"/>
          </a:xfrm>
        </p:spPr>
        <p:txBody>
          <a:bodyPr/>
          <a:lstStyle/>
          <a:p>
            <a:pPr eaLnBrk="1" hangingPunct="1"/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Intuition: increasing the execution time of a task by </a:t>
            </a:r>
            <a:r>
              <a:rPr lang="en-US" sz="1600" i="1" dirty="0" err="1" smtClean="0">
                <a:latin typeface="Calibri" charset="0"/>
                <a:ea typeface="Calibri" charset="0"/>
                <a:cs typeface="Calibri" charset="0"/>
              </a:rPr>
              <a:t>x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decreases error by </a:t>
            </a:r>
            <a:r>
              <a:rPr lang="en-US" sz="1600" i="1" dirty="0" err="1" smtClean="0">
                <a:latin typeface="Calibri" charset="0"/>
                <a:ea typeface="Calibri" charset="0"/>
                <a:cs typeface="Calibri" charset="0"/>
              </a:rPr>
              <a:t>x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eaLnBrk="1" hangingPunct="1"/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The task with the largest period has the least utilization penalty.</a:t>
            </a:r>
          </a:p>
          <a:p>
            <a:pPr lvl="1" eaLnBrk="1" hangingPunct="1"/>
            <a:r>
              <a:rPr lang="en-US" sz="1300" dirty="0" smtClean="0">
                <a:latin typeface="Calibri" charset="0"/>
                <a:ea typeface="Calibri" charset="0"/>
                <a:cs typeface="Calibri" charset="0"/>
              </a:rPr>
              <a:t>Determine 1/P</a:t>
            </a:r>
            <a:r>
              <a:rPr lang="en-US" sz="1300" baseline="-25000" dirty="0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300" dirty="0" smtClean="0">
                <a:latin typeface="Calibri" charset="0"/>
                <a:ea typeface="Calibri" charset="0"/>
                <a:cs typeface="Calibri" charset="0"/>
              </a:rPr>
              <a:t> for each task. This is the utilization penalty for increasing the execution time of T</a:t>
            </a:r>
            <a:r>
              <a:rPr lang="en-US" sz="1300" baseline="-25000" dirty="0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300" dirty="0" smtClean="0">
                <a:latin typeface="Calibri" charset="0"/>
                <a:ea typeface="Calibri" charset="0"/>
                <a:cs typeface="Calibri" charset="0"/>
              </a:rPr>
              <a:t> by 1 time unit.</a:t>
            </a:r>
          </a:p>
          <a:p>
            <a:pPr lvl="1" eaLnBrk="1" hangingPunct="1"/>
            <a:r>
              <a:rPr lang="en-US" sz="1300" b="1" dirty="0" smtClean="0">
                <a:latin typeface="Calibri" charset="0"/>
                <a:ea typeface="Calibri" charset="0"/>
                <a:cs typeface="Calibri" charset="0"/>
              </a:rPr>
              <a:t>Simplifying assumption</a:t>
            </a:r>
            <a:r>
              <a:rPr lang="en-US" sz="1300" dirty="0" smtClean="0">
                <a:latin typeface="Calibri" charset="0"/>
                <a:ea typeface="Calibri" charset="0"/>
                <a:cs typeface="Calibri" charset="0"/>
              </a:rPr>
              <a:t>: execution times are integers (or can be represented as integers).</a:t>
            </a:r>
          </a:p>
          <a:p>
            <a:pPr eaLnBrk="1" hangingPunct="1"/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Start off by setting the execution times of all tasks to their minimum</a:t>
            </a:r>
          </a:p>
          <a:p>
            <a:pPr eaLnBrk="1" hangingPunct="1"/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Increase the execution time of the task with the smallest utilization penalty to the maximum extent possible.</a:t>
            </a:r>
          </a:p>
          <a:p>
            <a:pPr eaLnBrk="1" hangingPunct="1"/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Then move to the task with the next smallest utilization penalty.</a:t>
            </a:r>
          </a:p>
          <a:p>
            <a:pPr eaLnBrk="1" hangingPunct="1"/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Repeat until the utilization bound is reached or no further progress is possible. </a:t>
            </a:r>
          </a:p>
        </p:txBody>
      </p:sp>
      <p:pic>
        <p:nvPicPr>
          <p:cNvPr id="2560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95400"/>
            <a:ext cx="3121025" cy="2014538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</p:pic>
      <p:graphicFrame>
        <p:nvGraphicFramePr>
          <p:cNvPr id="8" name="Content Placeholder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108979"/>
              </p:ext>
            </p:extLst>
          </p:nvPr>
        </p:nvGraphicFramePr>
        <p:xfrm>
          <a:off x="4114800" y="1295400"/>
          <a:ext cx="4267200" cy="1463040"/>
        </p:xfrm>
        <a:graphic>
          <a:graphicData uri="http://schemas.openxmlformats.org/drawingml/2006/table">
            <a:tbl>
              <a:tblPr/>
              <a:tblGrid>
                <a:gridCol w="1066800"/>
                <a:gridCol w="1066800"/>
                <a:gridCol w="1066800"/>
                <a:gridCol w="1066800"/>
              </a:tblGrid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Task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E</a:t>
                      </a:r>
                      <a:r>
                        <a:rPr kumimoji="0" lang="en-US" sz="18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min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venir Book"/>
                        <a:ea typeface="ＭＳ Ｐゴシック" pitchFamily="-107" charset="-128"/>
                        <a:cs typeface="ＭＳ Ｐゴシック" pitchFamily="-107" charset="-128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E</a:t>
                      </a:r>
                      <a:r>
                        <a:rPr kumimoji="0" lang="en-US" sz="18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max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venir Book"/>
                        <a:ea typeface="ＭＳ Ｐゴシック" pitchFamily="-107" charset="-128"/>
                        <a:cs typeface="ＭＳ Ｐゴシック" pitchFamily="-107" charset="-128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P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T1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2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7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10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T2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8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25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T3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6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10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30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181600" y="3059113"/>
            <a:ext cx="1826526" cy="369332"/>
          </a:xfrm>
          <a:prstGeom prst="rect">
            <a:avLst/>
          </a:prstGeom>
          <a:solidFill>
            <a:schemeClr val="accent2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Greedy algorithm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Solving the linear program</a:t>
            </a:r>
          </a:p>
        </p:txBody>
      </p:sp>
      <p:sp>
        <p:nvSpPr>
          <p:cNvPr id="26627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66A4113-A6E9-754B-AE80-C77F1BDA058C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3048000"/>
                <a:ext cx="8229600" cy="3108325"/>
              </a:xfrm>
            </p:spPr>
            <p:txBody>
              <a:bodyPr/>
              <a:lstStyle/>
              <a:p>
                <a:pPr eaLnBrk="1" hangingPunct="1"/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The mandatory utilization is 0.56. The Liu &amp; </a:t>
                </a:r>
                <a:r>
                  <a:rPr lang="en-US" sz="1600" dirty="0" err="1" smtClean="0">
                    <a:latin typeface="Calibri" charset="0"/>
                    <a:ea typeface="Calibri" charset="0"/>
                    <a:cs typeface="Calibri" charset="0"/>
                  </a:rPr>
                  <a:t>Layland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 bound for 3 tasks is 0.7797.</a:t>
                </a:r>
              </a:p>
              <a:p>
                <a:pPr eaLnBrk="1" hangingPunct="1"/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The utilization penalty for T3 is 1/30=0.0333, for T2 is 1/25=0.04, for T1 is 1/10=0.1.</a:t>
                </a:r>
              </a:p>
              <a:p>
                <a:pPr eaLnBrk="1" hangingPunct="1"/>
                <a:endParaRPr lang="en-US" sz="16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eaLnBrk="1" hangingPunct="1"/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We can increase the execution time of T3 by 4 units at a cost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4 </m:t>
                    </m:r>
                    <m:r>
                      <a:rPr lang="en-US" sz="1600" b="0" i="1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×</m:t>
                    </m:r>
                    <m:r>
                      <a:rPr lang="en-US" sz="1600" i="1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 0.0333 = 0.1333</m:t>
                    </m:r>
                  </m:oMath>
                </a14:m>
                <a:endParaRPr lang="en-US" sz="16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 eaLnBrk="1" hangingPunct="1"/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The total utilization now becomes 0.6933.</a:t>
                </a:r>
              </a:p>
              <a:p>
                <a:pPr eaLnBrk="1" hangingPunct="1"/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We can increase the execution time of T2  by 2 units at a cost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2 </m:t>
                    </m:r>
                    <m:r>
                      <a:rPr lang="en-US" sz="1600" b="0" i="1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×</m:t>
                    </m:r>
                    <m:r>
                      <a:rPr lang="en-US" sz="1600" i="1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 0.04 = 0.08</m:t>
                    </m:r>
                  </m:oMath>
                </a14:m>
                <a:endParaRPr lang="en-US" sz="16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 eaLnBrk="1" hangingPunct="1"/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The total utilization now becomes 0.7733.</a:t>
                </a:r>
              </a:p>
              <a:p>
                <a:pPr eaLnBrk="1" hangingPunct="1"/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We cannot make any further increases without violating the utilization bound.</a:t>
                </a:r>
              </a:p>
              <a:p>
                <a:pPr lvl="1" eaLnBrk="1" hangingPunct="1"/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Thus we stop.</a:t>
                </a:r>
              </a:p>
              <a:p>
                <a:pPr eaLnBrk="1" hangingPunct="1"/>
                <a:r>
                  <a:rPr lang="en-US" sz="1600" i="1" dirty="0" smtClean="0">
                    <a:latin typeface="Calibri" charset="0"/>
                    <a:ea typeface="Calibri" charset="0"/>
                    <a:cs typeface="Calibri" charset="0"/>
                  </a:rPr>
                  <a:t>An </a:t>
                </a:r>
                <a:r>
                  <a:rPr lang="en-US" sz="1600" i="1" u="sng" dirty="0" smtClean="0">
                    <a:latin typeface="Calibri" charset="0"/>
                    <a:ea typeface="Calibri" charset="0"/>
                    <a:cs typeface="Calibri" charset="0"/>
                  </a:rPr>
                  <a:t>optimal</a:t>
                </a:r>
                <a:r>
                  <a:rPr lang="en-US" sz="1600" i="1" dirty="0" smtClean="0">
                    <a:latin typeface="Calibri" charset="0"/>
                    <a:ea typeface="Calibri" charset="0"/>
                    <a:cs typeface="Calibri" charset="0"/>
                  </a:rPr>
                  <a:t> solution is e</a:t>
                </a:r>
                <a:r>
                  <a:rPr lang="en-US" sz="1600" i="1" baseline="-25000" dirty="0" smtClean="0">
                    <a:latin typeface="Calibri" charset="0"/>
                    <a:ea typeface="Calibri" charset="0"/>
                    <a:cs typeface="Calibri" charset="0"/>
                  </a:rPr>
                  <a:t>1</a:t>
                </a:r>
                <a:r>
                  <a:rPr lang="en-US" sz="1600" i="1" dirty="0" smtClean="0">
                    <a:latin typeface="Calibri" charset="0"/>
                    <a:ea typeface="Calibri" charset="0"/>
                    <a:cs typeface="Calibri" charset="0"/>
                  </a:rPr>
                  <a:t>=2, e</a:t>
                </a:r>
                <a:r>
                  <a:rPr lang="en-US" sz="1600" i="1" baseline="-25000" dirty="0" smtClean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  <a:r>
                  <a:rPr lang="en-US" sz="1600" i="1" dirty="0" smtClean="0">
                    <a:latin typeface="Calibri" charset="0"/>
                    <a:ea typeface="Calibri" charset="0"/>
                    <a:cs typeface="Calibri" charset="0"/>
                  </a:rPr>
                  <a:t>=6, e</a:t>
                </a:r>
                <a:r>
                  <a:rPr lang="en-US" sz="1600" i="1" baseline="-25000" dirty="0" smtClean="0">
                    <a:latin typeface="Calibri" charset="0"/>
                    <a:ea typeface="Calibri" charset="0"/>
                    <a:cs typeface="Calibri" charset="0"/>
                  </a:rPr>
                  <a:t>3</a:t>
                </a:r>
                <a:r>
                  <a:rPr lang="en-US" sz="1600" i="1" dirty="0" smtClean="0">
                    <a:latin typeface="Calibri" charset="0"/>
                    <a:ea typeface="Calibri" charset="0"/>
                    <a:cs typeface="Calibri" charset="0"/>
                  </a:rPr>
                  <a:t>=10.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3048000"/>
                <a:ext cx="8229600" cy="3108325"/>
              </a:xfrm>
              <a:blipFill rotWithShape="0">
                <a:blip r:embed="rId2"/>
                <a:stretch>
                  <a:fillRect t="-588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Content Placeholder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2980"/>
              </p:ext>
            </p:extLst>
          </p:nvPr>
        </p:nvGraphicFramePr>
        <p:xfrm>
          <a:off x="457200" y="1371600"/>
          <a:ext cx="3276600" cy="1463040"/>
        </p:xfrm>
        <a:graphic>
          <a:graphicData uri="http://schemas.openxmlformats.org/drawingml/2006/table">
            <a:tbl>
              <a:tblPr/>
              <a:tblGrid>
                <a:gridCol w="819150"/>
                <a:gridCol w="819150"/>
                <a:gridCol w="819150"/>
                <a:gridCol w="819150"/>
              </a:tblGrid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Task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</a:t>
                      </a:r>
                      <a:r>
                        <a:rPr kumimoji="0" lang="en-US" sz="18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min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</a:t>
                      </a:r>
                      <a:r>
                        <a:rPr kumimoji="0" lang="en-US" sz="18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max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7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10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25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6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30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6E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Highlights</a:t>
            </a:r>
          </a:p>
        </p:txBody>
      </p:sp>
      <p:sp>
        <p:nvSpPr>
          <p:cNvPr id="27651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UBC | CPEN 432 | Real-Time Systems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21F7FCC-5939-BC44-B90C-D6AC47941A19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653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sz="1600" dirty="0" smtClean="0">
                <a:ea typeface="ＭＳ Ｐゴシック" charset="-128"/>
                <a:cs typeface="ＭＳ Ｐゴシック" charset="-128"/>
              </a:rPr>
              <a:t>We examined another task model for providing good </a:t>
            </a:r>
            <a:r>
              <a:rPr lang="en-US" sz="1600" dirty="0" err="1" smtClean="0">
                <a:ea typeface="ＭＳ Ｐゴシック" charset="-128"/>
                <a:cs typeface="ＭＳ Ｐゴシック" charset="-128"/>
              </a:rPr>
              <a:t>QoS</a:t>
            </a:r>
            <a:r>
              <a:rPr lang="en-US" sz="1600" dirty="0" smtClean="0">
                <a:ea typeface="ＭＳ Ｐゴシック" charset="-128"/>
                <a:cs typeface="ＭＳ Ｐゴシック" charset="-128"/>
              </a:rPr>
              <a:t> for soft real-time systems.</a:t>
            </a:r>
          </a:p>
          <a:p>
            <a:pPr eaLnBrk="1" hangingPunct="1"/>
            <a:endParaRPr lang="en-US" sz="1600" dirty="0" smtClean="0">
              <a:ea typeface="ＭＳ Ｐゴシック" charset="-128"/>
              <a:cs typeface="ＭＳ Ｐゴシック" charset="-128"/>
            </a:endParaRPr>
          </a:p>
          <a:p>
            <a:pPr eaLnBrk="1" hangingPunct="1"/>
            <a:r>
              <a:rPr lang="en-US" sz="1600" dirty="0" smtClean="0">
                <a:ea typeface="ＭＳ Ｐゴシック" charset="-128"/>
                <a:cs typeface="ＭＳ Ｐゴシック" charset="-128"/>
              </a:rPr>
              <a:t>The </a:t>
            </a:r>
            <a:r>
              <a:rPr lang="en-US" sz="1600" u="sng" dirty="0" smtClean="0">
                <a:ea typeface="ＭＳ Ｐゴシック" charset="-128"/>
                <a:cs typeface="ＭＳ Ｐゴシック" charset="-128"/>
              </a:rPr>
              <a:t>imprecise computation model</a:t>
            </a:r>
            <a:r>
              <a:rPr lang="en-US" sz="1600" dirty="0" smtClean="0">
                <a:ea typeface="ＭＳ Ｐゴシック" charset="-128"/>
                <a:cs typeface="ＭＳ Ｐゴシック" charset="-128"/>
              </a:rPr>
              <a:t> trades off execution time for accuracy.</a:t>
            </a:r>
          </a:p>
          <a:p>
            <a:pPr eaLnBrk="1" hangingPunct="1"/>
            <a:endParaRPr lang="en-US" sz="1600" dirty="0" smtClean="0">
              <a:ea typeface="ＭＳ Ｐゴシック" charset="-128"/>
              <a:cs typeface="ＭＳ Ｐゴシック" charset="-128"/>
            </a:endParaRPr>
          </a:p>
          <a:p>
            <a:pPr eaLnBrk="1" hangingPunct="1"/>
            <a:r>
              <a:rPr lang="en-US" sz="1600" dirty="0" smtClean="0">
                <a:ea typeface="ＭＳ Ｐゴシック" charset="-128"/>
                <a:cs typeface="ＭＳ Ｐゴシック" charset="-128"/>
              </a:rPr>
              <a:t>Different applications need different approaches to obtaining good </a:t>
            </a:r>
            <a:r>
              <a:rPr lang="en-US" sz="1600" i="1" dirty="0" smtClean="0">
                <a:ea typeface="ＭＳ Ｐゴシック" charset="-128"/>
                <a:cs typeface="ＭＳ Ｐゴシック" charset="-128"/>
              </a:rPr>
              <a:t>quality of service.</a:t>
            </a:r>
          </a:p>
          <a:p>
            <a:pPr eaLnBrk="1" hangingPunct="1">
              <a:buNone/>
            </a:pPr>
            <a:endParaRPr lang="en-US" sz="1600" dirty="0" smtClean="0">
              <a:ea typeface="ＭＳ Ｐゴシック" charset="-128"/>
              <a:cs typeface="ＭＳ Ｐゴシック" charset="-128"/>
            </a:endParaRPr>
          </a:p>
          <a:p>
            <a:pPr eaLnBrk="1" hangingPunct="1"/>
            <a:r>
              <a:rPr lang="en-US" sz="1600" dirty="0" smtClean="0">
                <a:ea typeface="ＭＳ Ｐゴシック" charset="-128"/>
                <a:cs typeface="ＭＳ Ｐゴシック" charset="-128"/>
              </a:rPr>
              <a:t>For each task parameter, we have studied some mechanism by which they can  be controlled and the entire system behaves in a “predictable” manner.</a:t>
            </a:r>
          </a:p>
          <a:p>
            <a:pPr eaLnBrk="1" hangingPunct="1"/>
            <a:endParaRPr lang="en-US" sz="1600" dirty="0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What you should know</a:t>
            </a:r>
          </a:p>
        </p:txBody>
      </p:sp>
      <p:sp>
        <p:nvSpPr>
          <p:cNvPr id="28675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UBC | CPEN 432 | Real-Time Systems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AE1185B-E6F3-B54A-B38B-ECCCC48F9577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677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What is the imprecise computation model?</a:t>
            </a:r>
          </a:p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Why, and where, is it useful?</a:t>
            </a:r>
          </a:p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How do you decide execution times under this model?</a:t>
            </a:r>
          </a:p>
          <a:p>
            <a:pPr lvl="1" eaLnBrk="1" hangingPunct="1"/>
            <a:r>
              <a:rPr lang="en-US" dirty="0" smtClean="0"/>
              <a:t>Solve for the simple case of linear error function.</a:t>
            </a:r>
          </a:p>
          <a:p>
            <a:pPr eaLnBrk="1" hangingPunct="1"/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Ponder: Can we use elastic scheduling when tasks have variable execution times? What should the parameters for such task sets be?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914400"/>
            <a:ext cx="7661275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E2EA35-FD14-2242-BA42-2B64A64AE79B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412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4876800"/>
            <a:ext cx="2189189" cy="369332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Eadweard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Muybridge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Elastic task scheduling</a:t>
            </a:r>
          </a:p>
        </p:txBody>
      </p:sp>
      <p:sp>
        <p:nvSpPr>
          <p:cNvPr id="18435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436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DA4807-25F8-EB4E-A426-F4EAE87047DD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What if we need all jobs to meet their deadlines... Even if this entails allowing tasks to execute at lower frequencies (higher periods)? </a:t>
            </a:r>
          </a:p>
          <a:p>
            <a:pPr eaLnBrk="1" hangingPunct="1"/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Then we need to understand</a:t>
            </a:r>
          </a:p>
          <a:p>
            <a:pPr lvl="1"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When should we increase task periods?</a:t>
            </a:r>
          </a:p>
          <a:p>
            <a:pPr lvl="1"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And increase the periods by what extent?</a:t>
            </a:r>
          </a:p>
          <a:p>
            <a:pPr lvl="1"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And for which tasks?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Task model for elastic scheduling</a:t>
            </a:r>
          </a:p>
        </p:txBody>
      </p:sp>
      <p:sp>
        <p:nvSpPr>
          <p:cNvPr id="19459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B9FC9F-B9A0-184B-8883-875C0B1B162A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461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For each task </a:t>
            </a:r>
            <a:r>
              <a:rPr lang="en-US" i="1" dirty="0" err="1" smtClean="0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i="1" baseline="-25000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lvl="1"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There is an operating period range </a:t>
            </a:r>
            <a:r>
              <a:rPr lang="en-US" dirty="0" smtClean="0">
                <a:solidFill>
                  <a:srgbClr val="FF6600"/>
                </a:solidFill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dirty="0" err="1" smtClean="0">
                <a:solidFill>
                  <a:srgbClr val="FF6600"/>
                </a:solidFill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baseline="-25000" dirty="0" err="1" smtClean="0">
                <a:solidFill>
                  <a:srgbClr val="FF6600"/>
                </a:solidFill>
                <a:latin typeface="Calibri" charset="0"/>
                <a:ea typeface="Calibri" charset="0"/>
                <a:cs typeface="Calibri" charset="0"/>
              </a:rPr>
              <a:t>i,min</a:t>
            </a:r>
            <a:r>
              <a:rPr lang="en-US" dirty="0" smtClean="0">
                <a:solidFill>
                  <a:srgbClr val="FF6600"/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dirty="0" err="1" smtClean="0">
                <a:solidFill>
                  <a:srgbClr val="FF6600"/>
                </a:solidFill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baseline="-25000" dirty="0" err="1" smtClean="0">
                <a:solidFill>
                  <a:srgbClr val="FF6600"/>
                </a:solidFill>
                <a:latin typeface="Calibri" charset="0"/>
                <a:ea typeface="Calibri" charset="0"/>
                <a:cs typeface="Calibri" charset="0"/>
              </a:rPr>
              <a:t>i,max</a:t>
            </a:r>
            <a:r>
              <a:rPr lang="en-US" dirty="0" smtClean="0">
                <a:solidFill>
                  <a:srgbClr val="FF6600"/>
                </a:solidFill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 lvl="2" eaLnBrk="1" hangingPunct="1"/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1600" baseline="-25000" dirty="0" err="1" smtClean="0">
                <a:latin typeface="Calibri" charset="0"/>
                <a:ea typeface="Calibri" charset="0"/>
                <a:cs typeface="Calibri" charset="0"/>
              </a:rPr>
              <a:t>i,min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is the best possible period</a:t>
            </a:r>
          </a:p>
          <a:p>
            <a:pPr lvl="1"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There is also a value P</a:t>
            </a:r>
            <a:r>
              <a:rPr lang="en-US" baseline="-25000" dirty="0" smtClean="0">
                <a:latin typeface="Calibri" charset="0"/>
                <a:ea typeface="Calibri" charset="0"/>
                <a:cs typeface="Calibri" charset="0"/>
              </a:rPr>
              <a:t>i,0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that represents a nominal period</a:t>
            </a:r>
          </a:p>
          <a:p>
            <a:pPr lvl="2" eaLnBrk="1" hangingPunct="1"/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This nominal period is preferred when we can not run the task at the best possible period </a:t>
            </a:r>
          </a:p>
          <a:p>
            <a:pPr eaLnBrk="1" hangingPunct="1"/>
            <a:endParaRPr lang="en-US" sz="1800" dirty="0" smtClean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For a hard real-time task: </a:t>
            </a:r>
          </a:p>
          <a:p>
            <a:pPr lvl="2" eaLnBrk="1" hangingPunct="1"/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baseline="-25000" dirty="0" err="1" smtClean="0">
                <a:latin typeface="Calibri" charset="0"/>
                <a:ea typeface="Calibri" charset="0"/>
                <a:cs typeface="Calibri" charset="0"/>
              </a:rPr>
              <a:t>i,min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baseline="-25000" dirty="0" err="1" smtClean="0">
                <a:latin typeface="Calibri" charset="0"/>
                <a:ea typeface="Calibri" charset="0"/>
                <a:cs typeface="Calibri" charset="0"/>
              </a:rPr>
              <a:t>i,max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= P</a:t>
            </a:r>
            <a:r>
              <a:rPr lang="en-US" baseline="-25000" dirty="0" smtClean="0">
                <a:latin typeface="Calibri" charset="0"/>
                <a:ea typeface="Calibri" charset="0"/>
                <a:cs typeface="Calibri" charset="0"/>
              </a:rPr>
              <a:t>i,0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eaLnBrk="1" hangingPunct="1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If P</a:t>
            </a:r>
            <a:r>
              <a:rPr lang="en-US" sz="2000" baseline="-25000" dirty="0" smtClean="0">
                <a:latin typeface="Calibri" charset="0"/>
                <a:ea typeface="Calibri" charset="0"/>
                <a:cs typeface="Calibri" charset="0"/>
              </a:rPr>
              <a:t>i,0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2000" baseline="-25000" dirty="0" err="1" smtClean="0">
                <a:latin typeface="Calibri" charset="0"/>
                <a:ea typeface="Calibri" charset="0"/>
                <a:cs typeface="Calibri" charset="0"/>
              </a:rPr>
              <a:t>i,max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2000" baseline="-25000" dirty="0" err="1" smtClean="0">
                <a:latin typeface="Calibri" charset="0"/>
                <a:ea typeface="Calibri" charset="0"/>
                <a:cs typeface="Calibri" charset="0"/>
              </a:rPr>
              <a:t>i,min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&lt;&lt; 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2000" baseline="-25000" dirty="0" err="1" smtClean="0">
                <a:latin typeface="Calibri" charset="0"/>
                <a:ea typeface="Calibri" charset="0"/>
                <a:cs typeface="Calibri" charset="0"/>
              </a:rPr>
              <a:t>i,max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, the task is very flexible (highly elastic) </a:t>
            </a:r>
          </a:p>
          <a:p>
            <a:pPr eaLnBrk="1" hangingPunct="1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Only periods can be varied; execution times are constant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Task model for elastic scheduling</a:t>
            </a:r>
          </a:p>
        </p:txBody>
      </p:sp>
      <p:sp>
        <p:nvSpPr>
          <p:cNvPr id="2048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47B671-5F49-8F44-A31C-F686CE380D63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48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For each task </a:t>
            </a:r>
            <a:r>
              <a:rPr lang="en-US" i="1" dirty="0" err="1" smtClean="0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i="1" baseline="-25000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lvl="1" eaLnBrk="1" hangingPunct="1"/>
            <a:r>
              <a:rPr lang="en-US" sz="2100" dirty="0" smtClean="0">
                <a:latin typeface="Calibri" charset="0"/>
                <a:ea typeface="Calibri" charset="0"/>
                <a:cs typeface="Calibri" charset="0"/>
              </a:rPr>
              <a:t>There is also an elasticity factor </a:t>
            </a:r>
            <a:r>
              <a:rPr lang="en-US" sz="2100" b="1" i="1" dirty="0" err="1" smtClean="0">
                <a:solidFill>
                  <a:srgbClr val="FF6600"/>
                </a:solidFill>
                <a:latin typeface="Calibri" charset="0"/>
                <a:ea typeface="Calibri" charset="0"/>
                <a:cs typeface="Calibri" charset="0"/>
              </a:rPr>
              <a:t>k</a:t>
            </a:r>
            <a:r>
              <a:rPr lang="en-US" sz="2100" b="1" i="1" baseline="-25000" dirty="0" err="1" smtClean="0">
                <a:solidFill>
                  <a:srgbClr val="FF6600"/>
                </a:solidFill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100" dirty="0" smtClean="0">
                <a:latin typeface="Calibri" charset="0"/>
                <a:ea typeface="Calibri" charset="0"/>
                <a:cs typeface="Calibri" charset="0"/>
              </a:rPr>
              <a:t> that represents the flexibility of the task [how much it prefers to stay close to nominal]</a:t>
            </a:r>
          </a:p>
          <a:p>
            <a:pPr lvl="2" eaLnBrk="1" hangingPunct="1"/>
            <a:r>
              <a:rPr lang="en-US" sz="1800" b="1" i="1" dirty="0" err="1">
                <a:latin typeface="Calibri" charset="0"/>
                <a:ea typeface="Calibri" charset="0"/>
                <a:cs typeface="Calibri" charset="0"/>
              </a:rPr>
              <a:t>k</a:t>
            </a:r>
            <a:r>
              <a:rPr lang="en-US" sz="1800" b="1" i="1" baseline="-25000" dirty="0" err="1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 = 0: </a:t>
            </a:r>
            <a:r>
              <a:rPr lang="en-US" sz="1800" i="1" dirty="0" err="1" smtClean="0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sz="1800" i="1" baseline="-25000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would always stay at nominal period (hard real-time)</a:t>
            </a:r>
          </a:p>
          <a:p>
            <a:pPr lvl="2" eaLnBrk="1" hangingPunct="1"/>
            <a:r>
              <a:rPr lang="en-US" sz="1800" b="1" i="1" dirty="0" err="1">
                <a:latin typeface="Calibri" charset="0"/>
                <a:ea typeface="Calibri" charset="0"/>
                <a:cs typeface="Calibri" charset="0"/>
              </a:rPr>
              <a:t>k</a:t>
            </a:r>
            <a:r>
              <a:rPr lang="en-US" sz="1800" b="1" i="1" baseline="-25000" dirty="0" err="1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 large relative to other tasks: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i="1" dirty="0" err="1" smtClean="0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sz="1800" i="1" baseline="-25000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800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relatively flexible in being stretched away from nominal period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544915"/>
              </p:ext>
            </p:extLst>
          </p:nvPr>
        </p:nvGraphicFramePr>
        <p:xfrm>
          <a:off x="1524000" y="3810000"/>
          <a:ext cx="6096000" cy="1485900"/>
        </p:xfrm>
        <a:graphic>
          <a:graphicData uri="http://schemas.openxmlformats.org/drawingml/2006/table">
            <a:tbl>
              <a:tblPr/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Task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</a:t>
                      </a:r>
                      <a:r>
                        <a:rPr kumimoji="0" lang="en-US" sz="18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</a:t>
                      </a:r>
                      <a:endParaRPr kumimoji="0" lang="en-US" sz="1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</a:t>
                      </a:r>
                      <a:r>
                        <a:rPr kumimoji="0" lang="en-US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i,0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</a:t>
                      </a:r>
                      <a:r>
                        <a:rPr kumimoji="0" lang="en-US" sz="18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i,min</a:t>
                      </a:r>
                      <a:endParaRPr kumimoji="0" lang="en-US" sz="1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</a:t>
                      </a:r>
                      <a:r>
                        <a:rPr kumimoji="0" lang="en-US" sz="18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i,max</a:t>
                      </a:r>
                      <a:endParaRPr kumimoji="0" lang="en-US" sz="1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k</a:t>
                      </a:r>
                      <a:r>
                        <a:rPr kumimoji="0" lang="en-US" sz="18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</a:t>
                      </a:r>
                      <a:endParaRPr kumimoji="0" lang="en-US" sz="1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25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50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15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70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35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724400" y="3429000"/>
            <a:ext cx="2895600" cy="1944216"/>
            <a:chOff x="4724400" y="3275111"/>
            <a:chExt cx="2895600" cy="2363689"/>
          </a:xfrm>
        </p:grpSpPr>
        <p:sp>
          <p:nvSpPr>
            <p:cNvPr id="7" name="Rounded Rectangle 6"/>
            <p:cNvSpPr/>
            <p:nvPr/>
          </p:nvSpPr>
          <p:spPr>
            <a:xfrm>
              <a:off x="4724400" y="3657600"/>
              <a:ext cx="2895600" cy="19812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  <a:alpha val="27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0522" name="TextBox 7"/>
            <p:cNvSpPr txBox="1">
              <a:spLocks noChangeArrowheads="1"/>
            </p:cNvSpPr>
            <p:nvPr/>
          </p:nvSpPr>
          <p:spPr bwMode="auto">
            <a:xfrm>
              <a:off x="5105400" y="3275111"/>
              <a:ext cx="1816779" cy="252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latin typeface="Calibri" charset="0"/>
                  <a:ea typeface="Calibri" charset="0"/>
                  <a:cs typeface="Calibri" charset="0"/>
                </a:rPr>
                <a:t>Additional parameters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Schedulability analysis</a:t>
            </a:r>
          </a:p>
        </p:txBody>
      </p:sp>
      <p:sp>
        <p:nvSpPr>
          <p:cNvPr id="21507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7DCEE0-8A0F-7547-8A84-32F2394037EC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509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We will assume utilization bounds are used for testing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schedulability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lvl="1" eaLnBrk="1" hangingPunct="1"/>
            <a:endParaRPr lang="en-US" sz="1800" dirty="0" smtClean="0">
              <a:latin typeface="Calibri" charset="0"/>
              <a:ea typeface="Calibri" charset="0"/>
              <a:cs typeface="Calibri" charset="0"/>
            </a:endParaRPr>
          </a:p>
          <a:p>
            <a:pPr lvl="1" eaLnBrk="1" hangingPunct="1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Depending on the scheduling policy, we know the utilization bound </a:t>
            </a:r>
            <a:r>
              <a:rPr lang="en-US" sz="1800" i="1" dirty="0" err="1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1800" i="1" baseline="-25000" dirty="0" err="1" smtClean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1800" i="1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lvl="1" eaLnBrk="1" hangingPunct="1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The goal of the elasticity is to ensure that the utilization of the set of tasks does not exceed </a:t>
            </a:r>
            <a:r>
              <a:rPr lang="en-US" sz="1800" i="1" dirty="0" err="1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1800" i="1" baseline="-25000" dirty="0" err="1" smtClean="0">
                <a:latin typeface="Calibri" charset="0"/>
                <a:ea typeface="Calibri" charset="0"/>
                <a:cs typeface="Calibri" charset="0"/>
              </a:rPr>
              <a:t>b</a:t>
            </a:r>
            <a:endParaRPr lang="en-US" sz="1800" i="1" baseline="-25000" dirty="0" smtClean="0">
              <a:latin typeface="Calibri" charset="0"/>
              <a:ea typeface="Calibri" charset="0"/>
              <a:cs typeface="Calibri" charset="0"/>
            </a:endParaRPr>
          </a:p>
          <a:p>
            <a:pPr lvl="1" eaLnBrk="1" hangingPunct="1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Of course, we need to scale down task utilizations if the processor utilization threatens to exceed </a:t>
            </a:r>
            <a:r>
              <a:rPr lang="en-US" sz="1800" i="1" dirty="0" err="1" smtClean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1800" i="1" baseline="-25000" dirty="0" err="1" smtClean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(for instance, when we add a new task)</a:t>
            </a:r>
          </a:p>
          <a:p>
            <a:pPr lvl="1" eaLnBrk="1" hangingPunct="1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How do we scale down task utilizations?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An example</a:t>
            </a:r>
          </a:p>
        </p:txBody>
      </p:sp>
      <p:sp>
        <p:nvSpPr>
          <p:cNvPr id="22531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UBC | CPEN 432 | Real-Time Systems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633555-0777-CA4A-BD70-2C8A3B0341C7}" type="slidenum">
              <a:rPr lang="en-US" smtClean="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3429000"/>
            <a:ext cx="8229600" cy="24384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Is this task set schedulable using EDF?</a:t>
            </a:r>
          </a:p>
          <a:p>
            <a:pPr lvl="1" eaLnBrk="1" hangingPunct="1"/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If each task were to use its nominal period then:</a:t>
            </a:r>
          </a:p>
          <a:p>
            <a:pPr lvl="2" eaLnBrk="1" hangingPunct="1"/>
            <a:r>
              <a:rPr lang="en-US" sz="1400" dirty="0" smtClean="0">
                <a:solidFill>
                  <a:srgbClr val="008000"/>
                </a:solidFill>
                <a:latin typeface="Calibri" charset="0"/>
                <a:ea typeface="Calibri" charset="0"/>
                <a:cs typeface="Calibri" charset="0"/>
              </a:rPr>
              <a:t>U = 10/20 + 10/40 + 15/70 = 0.964 &lt; 1.</a:t>
            </a:r>
          </a:p>
          <a:p>
            <a:pPr lvl="1" eaLnBrk="1" hangingPunct="1"/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To improve the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QoS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for T</a:t>
            </a:r>
            <a:r>
              <a:rPr lang="en-US" sz="1600" baseline="-25000" dirty="0" smtClean="0"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, we would like to use a period of 50 (between 35 and 80):</a:t>
            </a:r>
          </a:p>
          <a:p>
            <a:pPr lvl="2" eaLnBrk="1" hangingPunct="1"/>
            <a:r>
              <a:rPr lang="en-US" sz="14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U = 10/20 + 10/40 + 15/50 = 1.05 &gt; 1.</a:t>
            </a:r>
          </a:p>
          <a:p>
            <a:pPr lvl="1" eaLnBrk="1" hangingPunct="1"/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We could adjust the periods of T</a:t>
            </a:r>
            <a:r>
              <a:rPr lang="en-US" sz="1600" baseline="-25000" dirty="0" smtClean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(set to 22) and T</a:t>
            </a:r>
            <a:r>
              <a:rPr lang="en-US" sz="1600" baseline="-25000" dirty="0" smtClean="0"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(set to 45):</a:t>
            </a:r>
          </a:p>
          <a:p>
            <a:pPr lvl="2" eaLnBrk="1" hangingPunct="1"/>
            <a:r>
              <a:rPr lang="en-US" sz="1400" dirty="0" smtClean="0">
                <a:solidFill>
                  <a:srgbClr val="008000"/>
                </a:solidFill>
                <a:latin typeface="Calibri" charset="0"/>
                <a:ea typeface="Calibri" charset="0"/>
                <a:cs typeface="Calibri" charset="0"/>
              </a:rPr>
              <a:t>U = 10/22 + 10/45 + 15/50 = 0.977.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063530"/>
              </p:ext>
            </p:extLst>
          </p:nvPr>
        </p:nvGraphicFramePr>
        <p:xfrm>
          <a:off x="3810000" y="1143000"/>
          <a:ext cx="4690536" cy="1965960"/>
        </p:xfrm>
        <a:graphic>
          <a:graphicData uri="http://schemas.openxmlformats.org/drawingml/2006/table">
            <a:tbl>
              <a:tblPr/>
              <a:tblGrid>
                <a:gridCol w="781756"/>
                <a:gridCol w="781756"/>
                <a:gridCol w="781756"/>
                <a:gridCol w="781756"/>
                <a:gridCol w="781756"/>
                <a:gridCol w="781756"/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Task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e</a:t>
                      </a:r>
                      <a:r>
                        <a:rPr kumimoji="0" lang="en-US" sz="18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i</a:t>
                      </a:r>
                      <a:endParaRPr kumimoji="0" lang="en-US" sz="1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venir Book"/>
                        <a:ea typeface="ＭＳ Ｐゴシック" pitchFamily="-107" charset="-128"/>
                        <a:cs typeface="ＭＳ Ｐゴシック" pitchFamily="-107" charset="-128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P</a:t>
                      </a:r>
                      <a:r>
                        <a:rPr kumimoji="0" lang="en-US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i,0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P</a:t>
                      </a:r>
                      <a:r>
                        <a:rPr kumimoji="0" lang="en-US" sz="18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i,min</a:t>
                      </a:r>
                      <a:endParaRPr kumimoji="0" lang="en-US" sz="1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venir Book"/>
                        <a:ea typeface="ＭＳ Ｐゴシック" pitchFamily="-107" charset="-128"/>
                        <a:cs typeface="ＭＳ Ｐゴシック" pitchFamily="-107" charset="-128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P</a:t>
                      </a:r>
                      <a:r>
                        <a:rPr kumimoji="0" lang="en-US" sz="18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i,max</a:t>
                      </a:r>
                      <a:endParaRPr kumimoji="0" lang="en-US" sz="1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venir Book"/>
                        <a:ea typeface="ＭＳ Ｐゴシック" pitchFamily="-107" charset="-128"/>
                        <a:cs typeface="ＭＳ Ｐゴシック" pitchFamily="-107" charset="-128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k</a:t>
                      </a:r>
                      <a:r>
                        <a:rPr kumimoji="0" lang="en-US" sz="18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i</a:t>
                      </a:r>
                      <a:endParaRPr kumimoji="0" lang="en-US" sz="1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venir Book"/>
                        <a:ea typeface="ＭＳ Ｐゴシック" pitchFamily="-107" charset="-128"/>
                        <a:cs typeface="ＭＳ Ｐゴシック" pitchFamily="-107" charset="-128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T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10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20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20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25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T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10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40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40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50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T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15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70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35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80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Ｐゴシック" pitchFamily="-107" charset="-128"/>
                          <a:cs typeface="ＭＳ Ｐゴシック" pitchFamily="-107" charset="-128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3F6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19672" y="5867400"/>
            <a:ext cx="6284284" cy="338554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The adjustment seems </a:t>
            </a:r>
            <a:r>
              <a:rPr lang="en-US" sz="1600" i="1" dirty="0">
                <a:latin typeface="Calibri" charset="0"/>
                <a:ea typeface="Calibri" charset="0"/>
                <a:cs typeface="Calibri" charset="0"/>
              </a:rPr>
              <a:t>ad hoc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. Can we systematically adjust task periods?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Origin.thmx</Template>
  <TotalTime>8809</TotalTime>
  <Words>3037</Words>
  <Application>Microsoft Macintosh PowerPoint</Application>
  <PresentationFormat>On-screen Show (4:3)</PresentationFormat>
  <Paragraphs>457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 Rounded MT Bold</vt:lpstr>
      <vt:lpstr>Avenir Book</vt:lpstr>
      <vt:lpstr>Calibri</vt:lpstr>
      <vt:lpstr>Cambria Math</vt:lpstr>
      <vt:lpstr>ＭＳ Ｐゴシック</vt:lpstr>
      <vt:lpstr>Trebuchet MS</vt:lpstr>
      <vt:lpstr>Wingdings</vt:lpstr>
      <vt:lpstr>Wingdings 3</vt:lpstr>
      <vt:lpstr>Arial</vt:lpstr>
      <vt:lpstr>Origin</vt:lpstr>
      <vt:lpstr>Soft Real-Time Systems</vt:lpstr>
      <vt:lpstr>Elastic scheduling of real-time tasks</vt:lpstr>
      <vt:lpstr>Many models for soft real-time systems</vt:lpstr>
      <vt:lpstr>PowerPoint Presentation</vt:lpstr>
      <vt:lpstr>Elastic task scheduling</vt:lpstr>
      <vt:lpstr>Task model for elastic scheduling</vt:lpstr>
      <vt:lpstr>Task model for elastic scheduling</vt:lpstr>
      <vt:lpstr>Schedulability analysis</vt:lpstr>
      <vt:lpstr>An example</vt:lpstr>
      <vt:lpstr>Period adjustment (rate adaptation): Compression</vt:lpstr>
      <vt:lpstr>Period adjustment (rate adaptation): Compression</vt:lpstr>
      <vt:lpstr>Period adjustment (rate adaptation): Compression</vt:lpstr>
      <vt:lpstr>Period adjustment: Compression</vt:lpstr>
      <vt:lpstr>Period adjustment: Compression with excess</vt:lpstr>
      <vt:lpstr>Detailed algorithm</vt:lpstr>
      <vt:lpstr>Period adjustment: Decompression</vt:lpstr>
      <vt:lpstr>Period adjustment: Decompression</vt:lpstr>
      <vt:lpstr>Period adjustment: Decompression</vt:lpstr>
      <vt:lpstr>The elasticity analogy</vt:lpstr>
      <vt:lpstr>Compression and decompression</vt:lpstr>
      <vt:lpstr>When do we compress/decompress?</vt:lpstr>
      <vt:lpstr>Why decompress at specific instants?</vt:lpstr>
      <vt:lpstr>Highlights</vt:lpstr>
      <vt:lpstr>What you should know</vt:lpstr>
      <vt:lpstr>Tasks with variable execution times</vt:lpstr>
      <vt:lpstr>Lecture overview</vt:lpstr>
      <vt:lpstr>Why is the imprecise computation model useful?</vt:lpstr>
      <vt:lpstr>PowerPoint Presentation</vt:lpstr>
      <vt:lpstr>How do we achieve the imprecise computation model?</vt:lpstr>
      <vt:lpstr>More examples</vt:lpstr>
      <vt:lpstr>Scheduling imprecise tasks</vt:lpstr>
      <vt:lpstr>Example task set</vt:lpstr>
      <vt:lpstr>Scheduling imprecise tasks</vt:lpstr>
      <vt:lpstr>A simple error function</vt:lpstr>
      <vt:lpstr>Solving the linear program</vt:lpstr>
      <vt:lpstr>Solving the linear program</vt:lpstr>
      <vt:lpstr>Highlights</vt:lpstr>
      <vt:lpstr>What you should know</vt:lpstr>
    </vt:vector>
  </TitlesOfParts>
  <Manager/>
  <Company>UBC</Company>
  <LinksUpToDate>false</LinksUpToDate>
  <SharedDoc>false</SharedDoc>
  <HyperlinkBase/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Elastic scheduling of real-time tasks</dc:title>
  <dc:subject/>
  <dc:creator>Sathish Gopalakrishnan</dc:creator>
  <cp:keywords/>
  <dc:description/>
  <cp:lastModifiedBy>Bader Alahmad</cp:lastModifiedBy>
  <cp:revision>239</cp:revision>
  <cp:lastPrinted>2018-03-08T05:53:53Z</cp:lastPrinted>
  <dcterms:created xsi:type="dcterms:W3CDTF">2010-03-22T07:18:35Z</dcterms:created>
  <dcterms:modified xsi:type="dcterms:W3CDTF">2018-03-19T05:57:57Z</dcterms:modified>
  <cp:category/>
</cp:coreProperties>
</file>